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7"/>
  </p:notesMasterIdLst>
  <p:handoutMasterIdLst>
    <p:handoutMasterId r:id="rId58"/>
  </p:handoutMasterIdLst>
  <p:sldIdLst>
    <p:sldId id="327" r:id="rId5"/>
    <p:sldId id="330" r:id="rId6"/>
    <p:sldId id="331" r:id="rId7"/>
    <p:sldId id="332" r:id="rId8"/>
    <p:sldId id="298" r:id="rId9"/>
    <p:sldId id="262" r:id="rId10"/>
    <p:sldId id="263" r:id="rId11"/>
    <p:sldId id="299" r:id="rId12"/>
    <p:sldId id="302" r:id="rId13"/>
    <p:sldId id="264" r:id="rId14"/>
    <p:sldId id="266" r:id="rId15"/>
    <p:sldId id="333" r:id="rId16"/>
    <p:sldId id="265" r:id="rId17"/>
    <p:sldId id="276" r:id="rId18"/>
    <p:sldId id="303" r:id="rId19"/>
    <p:sldId id="334" r:id="rId20"/>
    <p:sldId id="293" r:id="rId21"/>
    <p:sldId id="335" r:id="rId22"/>
    <p:sldId id="277" r:id="rId23"/>
    <p:sldId id="284" r:id="rId24"/>
    <p:sldId id="269" r:id="rId25"/>
    <p:sldId id="304" r:id="rId26"/>
    <p:sldId id="305" r:id="rId27"/>
    <p:sldId id="307" r:id="rId28"/>
    <p:sldId id="306" r:id="rId29"/>
    <p:sldId id="308" r:id="rId30"/>
    <p:sldId id="270" r:id="rId31"/>
    <p:sldId id="309" r:id="rId32"/>
    <p:sldId id="310" r:id="rId33"/>
    <p:sldId id="311" r:id="rId34"/>
    <p:sldId id="312" r:id="rId35"/>
    <p:sldId id="314" r:id="rId36"/>
    <p:sldId id="313" r:id="rId37"/>
    <p:sldId id="315" r:id="rId38"/>
    <p:sldId id="316" r:id="rId39"/>
    <p:sldId id="317" r:id="rId40"/>
    <p:sldId id="294" r:id="rId41"/>
    <p:sldId id="296" r:id="rId42"/>
    <p:sldId id="318" r:id="rId43"/>
    <p:sldId id="319" r:id="rId44"/>
    <p:sldId id="336" r:id="rId45"/>
    <p:sldId id="337" r:id="rId46"/>
    <p:sldId id="338" r:id="rId47"/>
    <p:sldId id="321" r:id="rId48"/>
    <p:sldId id="322" r:id="rId49"/>
    <p:sldId id="323" r:id="rId50"/>
    <p:sldId id="288" r:id="rId51"/>
    <p:sldId id="289" r:id="rId52"/>
    <p:sldId id="320" r:id="rId53"/>
    <p:sldId id="274" r:id="rId54"/>
    <p:sldId id="275" r:id="rId55"/>
    <p:sldId id="329" r:id="rId5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5044F07-3190-4FAA-AB36-5CA0758AD09E}" v="85" dt="2024-12-23T14:49:51.444"/>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94849" autoAdjust="0"/>
  </p:normalViewPr>
  <p:slideViewPr>
    <p:cSldViewPr snapToGrid="0" snapToObjects="1">
      <p:cViewPr varScale="1">
        <p:scale>
          <a:sx n="96" d="100"/>
          <a:sy n="96" d="100"/>
        </p:scale>
        <p:origin x="296" y="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handoutMaster" Target="handoutMasters/handoutMaster1.xml"/><Relationship Id="rId5" Type="http://schemas.openxmlformats.org/officeDocument/2006/relationships/slide" Target="slides/slide1.xml"/><Relationship Id="rId61"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‹nr.›</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22.png>
</file>

<file path=ppt/media/image24.png>
</file>

<file path=ppt/media/image25.png>
</file>

<file path=ppt/media/image26.png>
</file>

<file path=ppt/media/image3.png>
</file>

<file path=ppt/media/image30.jpeg>
</file>

<file path=ppt/media/image31.png>
</file>

<file path=ppt/media/image32.png>
</file>

<file path=ppt/media/image33.jpeg>
</file>

<file path=ppt/media/image35.png>
</file>

<file path=ppt/media/image36.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‹nr.›</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GB" dirty="0"/>
          </a:p>
        </p:txBody>
      </p:sp>
      <p:sp>
        <p:nvSpPr>
          <p:cNvPr id="4" name="Tijdelijke aanduiding voor dianumm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309198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51</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‹nr.›</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WaqasHaider45/DataScienceProject/blob/main/Folium_Map_SpaceX_Launches.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WaqasHaider45/DataScienceProject"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9.emf"/></Relationships>
</file>

<file path=ppt/slides/_rels/slide44.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Jelger Oud</a:t>
            </a:r>
          </a:p>
          <a:p>
            <a:r>
              <a:rPr lang="en-US" dirty="0">
                <a:solidFill>
                  <a:schemeClr val="bg2"/>
                </a:solidFill>
                <a:latin typeface="Abadi" panose="020B0604020104020204" pitchFamily="34" charset="0"/>
                <a:ea typeface="SF Pro" pitchFamily="2" charset="0"/>
                <a:cs typeface="SF Pro" pitchFamily="2" charset="0"/>
              </a:rPr>
              <a:t>20/12/2024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177306" cy="4351338"/>
          </a:xfrm>
          <a:prstGeom prst="rect">
            <a:avLst/>
          </a:prstGeom>
        </p:spPr>
        <p:txBody>
          <a:bodyPr/>
          <a:lstStyle/>
          <a:p>
            <a:r>
              <a:rPr lang="en-GB" sz="1600" b="1" dirty="0">
                <a:solidFill>
                  <a:schemeClr val="accent1"/>
                </a:solidFill>
              </a:rPr>
              <a:t>1. Filtering Falcon 9 Launches</a:t>
            </a:r>
            <a:endParaRPr lang="en-GB" sz="1600" dirty="0">
              <a:solidFill>
                <a:schemeClr val="accent1"/>
              </a:solidFill>
            </a:endParaRPr>
          </a:p>
          <a:p>
            <a:pPr>
              <a:buFont typeface="Arial" panose="020B0604020202020204" pitchFamily="34" charset="0"/>
              <a:buChar char="•"/>
            </a:pPr>
            <a:r>
              <a:rPr lang="en-GB" sz="1600" dirty="0">
                <a:solidFill>
                  <a:schemeClr val="accent1"/>
                </a:solidFill>
              </a:rPr>
              <a:t>The </a:t>
            </a:r>
            <a:r>
              <a:rPr lang="en-GB" sz="1600" b="1" dirty="0">
                <a:solidFill>
                  <a:schemeClr val="accent1"/>
                </a:solidFill>
              </a:rPr>
              <a:t>Booster Version</a:t>
            </a:r>
            <a:r>
              <a:rPr lang="en-GB" sz="1600" dirty="0">
                <a:solidFill>
                  <a:schemeClr val="accent1"/>
                </a:solidFill>
              </a:rPr>
              <a:t> column was used to filter the data, ensuring only </a:t>
            </a:r>
            <a:r>
              <a:rPr lang="en-GB" sz="1600" b="1" dirty="0">
                <a:solidFill>
                  <a:schemeClr val="accent1"/>
                </a:solidFill>
              </a:rPr>
              <a:t>Falcon 9 launches</a:t>
            </a:r>
            <a:r>
              <a:rPr lang="en-GB" sz="1600" dirty="0">
                <a:solidFill>
                  <a:schemeClr val="accent1"/>
                </a:solidFill>
              </a:rPr>
              <a:t> were retained in the dataset.</a:t>
            </a:r>
          </a:p>
          <a:p>
            <a:pPr>
              <a:buFont typeface="Arial" panose="020B0604020202020204" pitchFamily="34" charset="0"/>
              <a:buChar char="•"/>
            </a:pPr>
            <a:r>
              <a:rPr lang="en-GB" sz="1600" dirty="0">
                <a:solidFill>
                  <a:schemeClr val="accent1"/>
                </a:solidFill>
              </a:rPr>
              <a:t>This step helped remove irrelevant records and focus solely on Falcon 9 missions.</a:t>
            </a:r>
          </a:p>
          <a:p>
            <a:r>
              <a:rPr lang="en-GB" sz="1600" b="1" dirty="0">
                <a:solidFill>
                  <a:schemeClr val="accent1"/>
                </a:solidFill>
              </a:rPr>
              <a:t>2. Handling Missing Values</a:t>
            </a:r>
            <a:endParaRPr lang="en-GB" sz="1600" dirty="0">
              <a:solidFill>
                <a:schemeClr val="accent1"/>
              </a:solidFill>
            </a:endParaRPr>
          </a:p>
          <a:p>
            <a:pPr>
              <a:buFont typeface="Arial" panose="020B0604020202020204" pitchFamily="34" charset="0"/>
              <a:buChar char="•"/>
            </a:pPr>
            <a:r>
              <a:rPr lang="en-GB" sz="1600" b="1" dirty="0">
                <a:solidFill>
                  <a:schemeClr val="accent1"/>
                </a:solidFill>
              </a:rPr>
              <a:t>Payload Mass</a:t>
            </a:r>
            <a:r>
              <a:rPr lang="en-GB" sz="1600" dirty="0">
                <a:solidFill>
                  <a:schemeClr val="accent1"/>
                </a:solidFill>
              </a:rPr>
              <a:t> column had </a:t>
            </a:r>
            <a:r>
              <a:rPr lang="en-GB" sz="1600" b="1" dirty="0">
                <a:solidFill>
                  <a:schemeClr val="accent1"/>
                </a:solidFill>
              </a:rPr>
              <a:t>missing values</a:t>
            </a:r>
            <a:r>
              <a:rPr lang="en-GB" sz="1600" dirty="0">
                <a:solidFill>
                  <a:schemeClr val="accent1"/>
                </a:solidFill>
              </a:rPr>
              <a:t>.</a:t>
            </a:r>
          </a:p>
          <a:p>
            <a:pPr>
              <a:buFont typeface="Arial" panose="020B0604020202020204" pitchFamily="34" charset="0"/>
              <a:buChar char="•"/>
            </a:pPr>
            <a:r>
              <a:rPr lang="en-GB" sz="1600" dirty="0">
                <a:solidFill>
                  <a:schemeClr val="accent1"/>
                </a:solidFill>
              </a:rPr>
              <a:t>These were </a:t>
            </a:r>
            <a:r>
              <a:rPr lang="en-GB" sz="1600" b="1" dirty="0">
                <a:solidFill>
                  <a:schemeClr val="accent1"/>
                </a:solidFill>
              </a:rPr>
              <a:t>replaced</a:t>
            </a:r>
            <a:r>
              <a:rPr lang="en-GB" sz="1600" dirty="0">
                <a:solidFill>
                  <a:schemeClr val="accent1"/>
                </a:solidFill>
              </a:rPr>
              <a:t> by the </a:t>
            </a:r>
            <a:r>
              <a:rPr lang="en-GB" sz="1600" b="1" dirty="0">
                <a:solidFill>
                  <a:schemeClr val="accent1"/>
                </a:solidFill>
              </a:rPr>
              <a:t>mean value</a:t>
            </a:r>
            <a:r>
              <a:rPr lang="en-GB" sz="1600" dirty="0">
                <a:solidFill>
                  <a:schemeClr val="accent1"/>
                </a:solidFill>
              </a:rPr>
              <a:t> of the column to maintain consistency and prevent data loss.</a:t>
            </a:r>
          </a:p>
          <a:p>
            <a:r>
              <a:rPr lang="en-GB" sz="1600" b="1" dirty="0">
                <a:solidFill>
                  <a:schemeClr val="accent1"/>
                </a:solidFill>
              </a:rPr>
              <a:t>GitHub Repository</a:t>
            </a:r>
            <a:br>
              <a:rPr lang="en-GB" sz="1600" dirty="0">
                <a:solidFill>
                  <a:schemeClr val="accent1"/>
                </a:solidFill>
              </a:rPr>
            </a:br>
            <a:r>
              <a:rPr lang="en-GB" sz="1600" dirty="0">
                <a:solidFill>
                  <a:schemeClr val="accent1"/>
                </a:solidFill>
              </a:rPr>
              <a:t>The complete </a:t>
            </a:r>
            <a:r>
              <a:rPr lang="en-GB" sz="1600" b="1" dirty="0">
                <a:solidFill>
                  <a:schemeClr val="accent1"/>
                </a:solidFill>
              </a:rPr>
              <a:t>data wrangling notebooks</a:t>
            </a:r>
            <a:r>
              <a:rPr lang="en-GB" sz="1600" dirty="0">
                <a:solidFill>
                  <a:schemeClr val="accent1"/>
                </a:solidFill>
              </a:rPr>
              <a:t> can be found here:</a:t>
            </a:r>
            <a:br>
              <a:rPr lang="en-GB" sz="1600" dirty="0">
                <a:solidFill>
                  <a:schemeClr val="accent1"/>
                </a:solidFill>
              </a:rPr>
            </a:br>
            <a:r>
              <a:rPr lang="en-GB" sz="1600" dirty="0">
                <a:solidFill>
                  <a:schemeClr val="accent1"/>
                </a:solidFill>
              </a:rPr>
              <a:t>👉</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52051" y="1416569"/>
            <a:ext cx="5675760" cy="5284033"/>
          </a:xfrm>
          <a:prstGeom prst="rect">
            <a:avLst/>
          </a:prstGeom>
        </p:spPr>
        <p:txBody>
          <a:bodyPr lIns="91440" tIns="45720" rIns="91440" bIns="45720" anchor="t"/>
          <a:lstStyle/>
          <a:p>
            <a:pPr marL="0" indent="0">
              <a:buNone/>
            </a:pPr>
            <a:r>
              <a:rPr lang="en-GB" sz="2000" b="1" dirty="0"/>
              <a:t>1. Exploratory Data Analysis (EDA)</a:t>
            </a:r>
            <a:endParaRPr lang="en-GB" sz="2000" dirty="0"/>
          </a:p>
          <a:p>
            <a:pPr lvl="1"/>
            <a:r>
              <a:rPr lang="en-GB" sz="1100" b="1" dirty="0"/>
              <a:t>Pandas</a:t>
            </a:r>
            <a:r>
              <a:rPr lang="en-GB" sz="1100" dirty="0"/>
              <a:t> and </a:t>
            </a:r>
            <a:r>
              <a:rPr lang="en-GB" sz="1100" b="1" dirty="0"/>
              <a:t>Matplotlib</a:t>
            </a:r>
            <a:r>
              <a:rPr lang="en-GB" sz="1100" dirty="0"/>
              <a:t> were used to explore and </a:t>
            </a:r>
            <a:r>
              <a:rPr lang="en-GB" sz="1100" dirty="0" err="1"/>
              <a:t>analyze</a:t>
            </a:r>
            <a:r>
              <a:rPr lang="en-GB" sz="1100" dirty="0"/>
              <a:t> relationships between variables.</a:t>
            </a:r>
          </a:p>
          <a:p>
            <a:pPr lvl="1"/>
            <a:r>
              <a:rPr lang="en-GB" sz="1100" dirty="0"/>
              <a:t>Statistical summaries and visual patterns were extracted to understand data distributions.</a:t>
            </a:r>
          </a:p>
          <a:p>
            <a:pPr>
              <a:buFont typeface="Arial" panose="020B0604020202020204" pitchFamily="34" charset="0"/>
              <a:buChar char="•"/>
            </a:pPr>
            <a:endParaRPr lang="en-GB" sz="2000" dirty="0"/>
          </a:p>
          <a:p>
            <a:pPr marL="0" indent="0">
              <a:buNone/>
            </a:pPr>
            <a:r>
              <a:rPr lang="en-GB" sz="2000" b="1" dirty="0"/>
              <a:t>2. Feature Engineering</a:t>
            </a:r>
            <a:endParaRPr lang="en-GB" sz="2000" dirty="0"/>
          </a:p>
          <a:p>
            <a:pPr lvl="1"/>
            <a:r>
              <a:rPr lang="en-GB" sz="1100" dirty="0"/>
              <a:t>Prepared and transformed data to create meaningful </a:t>
            </a:r>
            <a:r>
              <a:rPr lang="en-GB" sz="1100" b="1" dirty="0"/>
              <a:t>features</a:t>
            </a:r>
            <a:r>
              <a:rPr lang="en-GB" sz="1100" dirty="0"/>
              <a:t> for </a:t>
            </a:r>
            <a:r>
              <a:rPr lang="en-GB" sz="1100" dirty="0" err="1"/>
              <a:t>modeling</a:t>
            </a:r>
            <a:r>
              <a:rPr lang="en-GB" sz="1100" dirty="0"/>
              <a:t>.</a:t>
            </a:r>
          </a:p>
          <a:p>
            <a:pPr lvl="1"/>
            <a:r>
              <a:rPr lang="en-GB" sz="1100" dirty="0"/>
              <a:t>Enhanced dataset usability by identifying key variables influencing launch success.</a:t>
            </a:r>
          </a:p>
          <a:p>
            <a:pPr>
              <a:buFont typeface="Arial" panose="020B0604020202020204" pitchFamily="34" charset="0"/>
              <a:buChar char="•"/>
            </a:pPr>
            <a:endParaRPr lang="en-GB" sz="2000" dirty="0"/>
          </a:p>
          <a:p>
            <a:pPr marL="0" indent="0">
              <a:buNone/>
            </a:pPr>
            <a:r>
              <a:rPr lang="en-GB" sz="2000" b="1" dirty="0"/>
              <a:t>3. Data Visualizations</a:t>
            </a:r>
            <a:endParaRPr lang="en-GB" sz="2000" dirty="0"/>
          </a:p>
          <a:p>
            <a:pPr lvl="1"/>
            <a:r>
              <a:rPr lang="en-GB" sz="1100" b="1" dirty="0"/>
              <a:t>Scatter Plots:</a:t>
            </a:r>
            <a:endParaRPr lang="en-GB" sz="1100" dirty="0"/>
          </a:p>
          <a:p>
            <a:pPr marL="1200150" lvl="2" indent="-285750"/>
            <a:r>
              <a:rPr lang="en-GB" sz="1100" dirty="0"/>
              <a:t>Visualized relationships between:</a:t>
            </a:r>
          </a:p>
          <a:p>
            <a:pPr lvl="3"/>
            <a:r>
              <a:rPr lang="en-GB" sz="1200" b="1" dirty="0"/>
              <a:t>Flight Number</a:t>
            </a:r>
            <a:r>
              <a:rPr lang="en-GB" sz="1200" dirty="0"/>
              <a:t> and </a:t>
            </a:r>
            <a:r>
              <a:rPr lang="en-GB" sz="1200" b="1" dirty="0"/>
              <a:t>Launch Site</a:t>
            </a:r>
            <a:endParaRPr lang="en-GB" sz="1200" dirty="0"/>
          </a:p>
          <a:p>
            <a:pPr lvl="3"/>
            <a:r>
              <a:rPr lang="en-GB" sz="1200" b="1" dirty="0"/>
              <a:t>Payload Mass</a:t>
            </a:r>
            <a:r>
              <a:rPr lang="en-GB" sz="1200" dirty="0"/>
              <a:t> and </a:t>
            </a:r>
            <a:r>
              <a:rPr lang="en-GB" sz="1200" b="1" dirty="0"/>
              <a:t>Launch Site</a:t>
            </a:r>
            <a:endParaRPr lang="en-GB" sz="1200" dirty="0"/>
          </a:p>
          <a:p>
            <a:pPr lvl="3"/>
            <a:r>
              <a:rPr lang="en-GB" sz="1200" b="1" dirty="0"/>
              <a:t>Flight Number</a:t>
            </a:r>
            <a:r>
              <a:rPr lang="en-GB" sz="1200" dirty="0"/>
              <a:t> and </a:t>
            </a:r>
            <a:r>
              <a:rPr lang="en-GB" sz="1200" b="1" dirty="0"/>
              <a:t>Orbit Type</a:t>
            </a:r>
            <a:endParaRPr lang="en-GB" sz="1200" dirty="0"/>
          </a:p>
          <a:p>
            <a:pPr lvl="3"/>
            <a:r>
              <a:rPr lang="en-GB" sz="1200" b="1" dirty="0"/>
              <a:t>Payload Mass</a:t>
            </a:r>
            <a:r>
              <a:rPr lang="en-GB" sz="1200" dirty="0"/>
              <a:t> and </a:t>
            </a:r>
            <a:r>
              <a:rPr lang="en-GB" sz="1200" b="1" dirty="0"/>
              <a:t>Orbit Type</a:t>
            </a:r>
            <a:endParaRPr lang="en-GB" sz="1200" dirty="0"/>
          </a:p>
          <a:p>
            <a:pPr lvl="1"/>
            <a:r>
              <a:rPr lang="en-GB" sz="1100" b="1" dirty="0"/>
              <a:t>Bar Charts:</a:t>
            </a:r>
            <a:endParaRPr lang="en-GB" sz="1100" dirty="0"/>
          </a:p>
          <a:p>
            <a:pPr marL="1200150" lvl="2" indent="-285750"/>
            <a:r>
              <a:rPr lang="en-GB" sz="1100" dirty="0"/>
              <a:t>Examined </a:t>
            </a:r>
            <a:r>
              <a:rPr lang="en-GB" sz="1100" b="1" dirty="0"/>
              <a:t>success rates</a:t>
            </a:r>
            <a:r>
              <a:rPr lang="en-GB" sz="1100" dirty="0"/>
              <a:t> across </a:t>
            </a:r>
            <a:r>
              <a:rPr lang="en-GB" sz="1100" b="1" dirty="0"/>
              <a:t>different orbit types</a:t>
            </a:r>
            <a:r>
              <a:rPr lang="en-GB" sz="1100" dirty="0"/>
              <a:t>.</a:t>
            </a:r>
          </a:p>
          <a:p>
            <a:pPr lvl="1"/>
            <a:r>
              <a:rPr lang="en-GB" sz="1100" b="1" dirty="0"/>
              <a:t>Line Plots:</a:t>
            </a:r>
            <a:endParaRPr lang="en-GB" sz="1100" dirty="0"/>
          </a:p>
          <a:p>
            <a:pPr marL="1200150" lvl="2" indent="-285750"/>
            <a:r>
              <a:rPr lang="en-GB" sz="1100" dirty="0"/>
              <a:t>Visualized </a:t>
            </a:r>
            <a:r>
              <a:rPr lang="en-GB" sz="1100" b="1" dirty="0"/>
              <a:t>yearly trends</a:t>
            </a:r>
            <a:r>
              <a:rPr lang="en-GB" sz="1100" dirty="0"/>
              <a:t> in </a:t>
            </a:r>
            <a:r>
              <a:rPr lang="en-GB" sz="1100" b="1" dirty="0"/>
              <a:t>launch success</a:t>
            </a:r>
            <a:r>
              <a:rPr lang="en-GB" sz="1100" dirty="0"/>
              <a:t> rates.</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8" name="Tekstvak 7">
            <a:extLst>
              <a:ext uri="{FF2B5EF4-FFF2-40B4-BE49-F238E27FC236}">
                <a16:creationId xmlns:a16="http://schemas.microsoft.com/office/drawing/2014/main" id="{EEB96F85-AE08-CD6D-A66A-FF7B04A4059D}"/>
              </a:ext>
            </a:extLst>
          </p:cNvPr>
          <p:cNvSpPr txBox="1"/>
          <p:nvPr/>
        </p:nvSpPr>
        <p:spPr>
          <a:xfrm>
            <a:off x="6096000" y="4720839"/>
            <a:ext cx="6097248" cy="738664"/>
          </a:xfrm>
          <a:prstGeom prst="rect">
            <a:avLst/>
          </a:prstGeom>
          <a:noFill/>
        </p:spPr>
        <p:txBody>
          <a:bodyPr wrap="square">
            <a:spAutoFit/>
          </a:bodyPr>
          <a:lstStyle/>
          <a:p>
            <a:pPr marL="0" indent="0">
              <a:buNone/>
            </a:pPr>
            <a:r>
              <a:rPr lang="en-GB" sz="1400" b="1" dirty="0"/>
              <a:t>GitHub Repository</a:t>
            </a:r>
            <a:br>
              <a:rPr lang="en-GB" sz="1400" dirty="0"/>
            </a:br>
            <a:r>
              <a:rPr lang="en-GB" sz="1400" dirty="0"/>
              <a:t>The completed </a:t>
            </a:r>
            <a:r>
              <a:rPr lang="en-GB" sz="1400" b="1" dirty="0"/>
              <a:t>EDA and data visualization notebooks</a:t>
            </a:r>
            <a:r>
              <a:rPr lang="en-GB" sz="1400" dirty="0"/>
              <a:t> can be accessed here:</a:t>
            </a:r>
            <a:br>
              <a:rPr lang="en-GB" sz="1400" dirty="0"/>
            </a:br>
            <a:r>
              <a:rPr lang="en-GB" sz="1400" dirty="0"/>
              <a:t>👉</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A9962B46-5333-69A8-7293-9BC3D0D2D363}"/>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2D9C9AA-CD44-BAA8-D13F-89787E6758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AB1A690D-D731-C3B2-4006-59011B39F502}"/>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E.g. Visual Charts</a:t>
            </a:r>
            <a:endParaRPr lang="en-US" dirty="0"/>
          </a:p>
        </p:txBody>
      </p:sp>
      <p:sp>
        <p:nvSpPr>
          <p:cNvPr id="3" name="Title 1">
            <a:extLst>
              <a:ext uri="{FF2B5EF4-FFF2-40B4-BE49-F238E27FC236}">
                <a16:creationId xmlns:a16="http://schemas.microsoft.com/office/drawing/2014/main" id="{9DDF90F2-1257-82C1-9B97-CC107E96DF5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EDA </a:t>
            </a:r>
            <a:r>
              <a:rPr lang="en-US" dirty="0">
                <a:solidFill>
                  <a:srgbClr val="0B49CB"/>
                </a:solidFill>
                <a:latin typeface="Abadi"/>
              </a:rPr>
              <a:t>Visualization Charts</a:t>
            </a:r>
            <a:endPar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endParaRPr>
          </a:p>
        </p:txBody>
      </p:sp>
    </p:spTree>
    <p:extLst>
      <p:ext uri="{BB962C8B-B14F-4D97-AF65-F5344CB8AC3E}">
        <p14:creationId xmlns:p14="http://schemas.microsoft.com/office/powerpoint/2010/main" val="21059936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8" name="Rectangle 4">
            <a:extLst>
              <a:ext uri="{FF2B5EF4-FFF2-40B4-BE49-F238E27FC236}">
                <a16:creationId xmlns:a16="http://schemas.microsoft.com/office/drawing/2014/main" id="{DBE14609-81AA-8FD5-66E5-00AF40982305}"/>
              </a:ext>
            </a:extLst>
          </p:cNvPr>
          <p:cNvSpPr>
            <a:spLocks noGrp="1" noChangeArrowheads="1"/>
          </p:cNvSpPr>
          <p:nvPr>
            <p:ph idx="4294967295"/>
          </p:nvPr>
        </p:nvSpPr>
        <p:spPr bwMode="auto">
          <a:xfrm>
            <a:off x="769939" y="1227646"/>
            <a:ext cx="6237963" cy="550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100" b="1" i="0" u="none" strike="noStrike" cap="none" normalizeH="0" baseline="0" dirty="0">
                <a:ln>
                  <a:noFill/>
                </a:ln>
                <a:solidFill>
                  <a:schemeClr val="accent1"/>
                </a:solidFill>
                <a:effectLst/>
                <a:latin typeface="Arial" panose="020B0604020202020204" pitchFamily="34" charset="0"/>
              </a:rPr>
              <a:t>Display the names of the unique launch sites in the space mission:</a:t>
            </a: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accent1"/>
                </a:solidFill>
                <a:effectLst/>
                <a:latin typeface="Arial Unicode MS"/>
              </a:rPr>
              <a:t>%%</a:t>
            </a:r>
            <a:r>
              <a:rPr kumimoji="0" lang="en-US" altLang="en-US" sz="1100" b="0" i="0" u="none" strike="noStrike" cap="none" normalizeH="0" baseline="0" dirty="0" err="1">
                <a:ln>
                  <a:noFill/>
                </a:ln>
                <a:solidFill>
                  <a:schemeClr val="accent1"/>
                </a:solidFill>
                <a:effectLst/>
                <a:latin typeface="Arial Unicode MS"/>
              </a:rPr>
              <a:t>sql</a:t>
            </a:r>
            <a:endParaRPr kumimoji="0" lang="en-US" altLang="en-US" sz="1100" b="0" i="0" u="none" strike="noStrike" cap="none" normalizeH="0" baseline="0" dirty="0">
              <a:ln>
                <a:noFill/>
              </a:ln>
              <a:solidFill>
                <a:schemeClr val="accent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accent1"/>
                </a:solidFill>
                <a:effectLst/>
                <a:latin typeface="Arial Unicode MS"/>
              </a:rPr>
              <a:t>SELECT DISTINCT LAUNCH_SITE FROM SPACEXTBL;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accent1"/>
              </a:solidFill>
              <a:effectLst/>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100" b="1" i="0" u="none" strike="noStrike" cap="none" normalizeH="0" baseline="0" dirty="0">
                <a:ln>
                  <a:noFill/>
                </a:ln>
                <a:solidFill>
                  <a:schemeClr val="accent1"/>
                </a:solidFill>
                <a:effectLst/>
                <a:latin typeface="Arial" panose="020B0604020202020204" pitchFamily="34" charset="0"/>
              </a:rPr>
              <a:t>Display 5 records where launch sites begin with the string 'CCA’:</a:t>
            </a: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accent1"/>
                </a:solidFill>
                <a:effectLst/>
                <a:latin typeface="Arial Unicode MS"/>
              </a:rPr>
              <a:t>%%</a:t>
            </a:r>
            <a:r>
              <a:rPr kumimoji="0" lang="en-US" altLang="en-US" sz="1100" b="0" i="0" u="none" strike="noStrike" cap="none" normalizeH="0" baseline="0" dirty="0" err="1">
                <a:ln>
                  <a:noFill/>
                </a:ln>
                <a:solidFill>
                  <a:schemeClr val="accent1"/>
                </a:solidFill>
                <a:effectLst/>
                <a:latin typeface="Arial Unicode MS"/>
              </a:rPr>
              <a:t>sql</a:t>
            </a:r>
            <a:endParaRPr kumimoji="0" lang="en-US" altLang="en-US" sz="1100" b="0" i="0" u="none" strike="noStrike" cap="none" normalizeH="0" baseline="0" dirty="0">
              <a:ln>
                <a:noFill/>
              </a:ln>
              <a:solidFill>
                <a:schemeClr val="accent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accent1"/>
                </a:solidFill>
                <a:effectLst/>
                <a:latin typeface="Arial Unicode MS"/>
              </a:rPr>
              <a:t>SELECT LAUNCH_SITE FROM SPACEXTBL WHERE LAUNCH_SITE LIKE 'CCA%' LIMIT 5;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accent1"/>
              </a:solidFill>
              <a:effectLst/>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100" b="1" i="0" u="none" strike="noStrike" cap="none" normalizeH="0" baseline="0" dirty="0">
                <a:ln>
                  <a:noFill/>
                </a:ln>
                <a:solidFill>
                  <a:schemeClr val="accent1"/>
                </a:solidFill>
                <a:effectLst/>
                <a:latin typeface="Arial" panose="020B0604020202020204" pitchFamily="34" charset="0"/>
              </a:rPr>
              <a:t>Display the total payload mass carried by boosters launched by NASA (CRS):</a:t>
            </a: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accent1"/>
                </a:solidFill>
                <a:effectLst/>
                <a:latin typeface="Arial Unicode MS"/>
              </a:rPr>
              <a:t>%%</a:t>
            </a:r>
            <a:r>
              <a:rPr kumimoji="0" lang="en-US" altLang="en-US" sz="1100" b="0" i="0" u="none" strike="noStrike" cap="none" normalizeH="0" baseline="0" dirty="0" err="1">
                <a:ln>
                  <a:noFill/>
                </a:ln>
                <a:solidFill>
                  <a:schemeClr val="accent1"/>
                </a:solidFill>
                <a:effectLst/>
                <a:latin typeface="Arial Unicode MS"/>
              </a:rPr>
              <a:t>sql</a:t>
            </a:r>
            <a:endParaRPr kumimoji="0" lang="en-US" altLang="en-US" sz="1100" b="0" i="0" u="none" strike="noStrike" cap="none" normalizeH="0" baseline="0" dirty="0">
              <a:ln>
                <a:noFill/>
              </a:ln>
              <a:solidFill>
                <a:schemeClr val="accent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accent1"/>
                </a:solidFill>
                <a:effectLst/>
                <a:latin typeface="Arial Unicode MS"/>
              </a:rPr>
              <a:t>SELECT SUM(PAYLOAD_MASS__KG_) AS </a:t>
            </a:r>
            <a:r>
              <a:rPr kumimoji="0" lang="en-US" altLang="en-US" sz="1100" b="0" i="0" u="none" strike="noStrike" cap="none" normalizeH="0" baseline="0" dirty="0" err="1">
                <a:ln>
                  <a:noFill/>
                </a:ln>
                <a:solidFill>
                  <a:schemeClr val="accent1"/>
                </a:solidFill>
                <a:effectLst/>
                <a:latin typeface="Arial Unicode MS"/>
              </a:rPr>
              <a:t>Total_Payload_Mass</a:t>
            </a:r>
            <a:r>
              <a:rPr kumimoji="0" lang="en-US" altLang="en-US" sz="1100" b="0" i="0" u="none" strike="noStrike" cap="none" normalizeH="0" baseline="0" dirty="0">
                <a:ln>
                  <a:noFill/>
                </a:ln>
                <a:solidFill>
                  <a:schemeClr val="accent1"/>
                </a:solidFill>
                <a:effectLst/>
                <a:latin typeface="Arial Unicode MS"/>
              </a:rPr>
              <a:t> FROM SPACEXTBL WHERE CUSTOMER = 'NASA (CRS)’;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accent1"/>
              </a:solidFill>
              <a:effectLst/>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100" b="1" i="0" u="none" strike="noStrike" cap="none" normalizeH="0" baseline="0" dirty="0">
                <a:ln>
                  <a:noFill/>
                </a:ln>
                <a:solidFill>
                  <a:schemeClr val="accent1"/>
                </a:solidFill>
                <a:effectLst/>
                <a:latin typeface="Arial" panose="020B0604020202020204" pitchFamily="34" charset="0"/>
              </a:rPr>
              <a:t>Display the average payload mass carried by booster version F9 v1.1:</a:t>
            </a: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accent1"/>
                </a:solidFill>
                <a:effectLst/>
                <a:latin typeface="Arial Unicode MS"/>
              </a:rPr>
              <a:t>%%</a:t>
            </a:r>
            <a:r>
              <a:rPr kumimoji="0" lang="en-US" altLang="en-US" sz="1100" b="0" i="0" u="none" strike="noStrike" cap="none" normalizeH="0" baseline="0" dirty="0" err="1">
                <a:ln>
                  <a:noFill/>
                </a:ln>
                <a:solidFill>
                  <a:schemeClr val="accent1"/>
                </a:solidFill>
                <a:effectLst/>
                <a:latin typeface="Arial Unicode MS"/>
              </a:rPr>
              <a:t>sql</a:t>
            </a:r>
            <a:endParaRPr kumimoji="0" lang="en-US" altLang="en-US" sz="1100" b="0" i="0" u="none" strike="noStrike" cap="none" normalizeH="0" baseline="0" dirty="0">
              <a:ln>
                <a:noFill/>
              </a:ln>
              <a:solidFill>
                <a:schemeClr val="accent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accent1"/>
                </a:solidFill>
                <a:effectLst/>
                <a:latin typeface="Arial Unicode MS"/>
              </a:rPr>
              <a:t>SELECT AVG(PAYLOAD_MASS__KG_) AS </a:t>
            </a:r>
            <a:r>
              <a:rPr kumimoji="0" lang="en-US" altLang="en-US" sz="1100" b="0" i="0" u="none" strike="noStrike" cap="none" normalizeH="0" baseline="0" dirty="0" err="1">
                <a:ln>
                  <a:noFill/>
                </a:ln>
                <a:solidFill>
                  <a:schemeClr val="accent1"/>
                </a:solidFill>
                <a:effectLst/>
                <a:latin typeface="Arial Unicode MS"/>
              </a:rPr>
              <a:t>Average_Payload_Mass</a:t>
            </a:r>
            <a:r>
              <a:rPr kumimoji="0" lang="en-US" altLang="en-US" sz="1100" b="0" i="0" u="none" strike="noStrike" cap="none" normalizeH="0" baseline="0" dirty="0">
                <a:ln>
                  <a:noFill/>
                </a:ln>
                <a:solidFill>
                  <a:schemeClr val="accent1"/>
                </a:solidFill>
                <a:effectLst/>
                <a:latin typeface="Arial Unicode MS"/>
              </a:rPr>
              <a:t> FROM SPACEXTBL WHERE BOOSTER_VERSION = 'F9 v1.1’;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accent1"/>
              </a:solidFill>
              <a:effectLst/>
            </a:endParaRP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100" b="1" i="0" u="none" strike="noStrike" cap="none" normalizeH="0" baseline="0" dirty="0">
                <a:ln>
                  <a:noFill/>
                </a:ln>
                <a:solidFill>
                  <a:schemeClr val="accent1"/>
                </a:solidFill>
                <a:effectLst/>
                <a:latin typeface="Arial" panose="020B0604020202020204" pitchFamily="34" charset="0"/>
              </a:rPr>
              <a:t>List the date when the first successful landing outcome in the ground pad was achieved:</a:t>
            </a: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accent1"/>
                </a:solidFill>
                <a:effectLst/>
                <a:latin typeface="Arial Unicode MS"/>
              </a:rPr>
              <a:t>%%</a:t>
            </a:r>
            <a:r>
              <a:rPr kumimoji="0" lang="en-US" altLang="en-US" sz="1100" b="0" i="0" u="none" strike="noStrike" cap="none" normalizeH="0" baseline="0" dirty="0" err="1">
                <a:ln>
                  <a:noFill/>
                </a:ln>
                <a:solidFill>
                  <a:schemeClr val="accent1"/>
                </a:solidFill>
                <a:effectLst/>
                <a:latin typeface="Arial Unicode MS"/>
              </a:rPr>
              <a:t>sql</a:t>
            </a:r>
            <a:endParaRPr kumimoji="0" lang="en-US" altLang="en-US" sz="1100" b="0" i="0" u="none" strike="noStrike" cap="none" normalizeH="0" baseline="0" dirty="0">
              <a:ln>
                <a:noFill/>
              </a:ln>
              <a:solidFill>
                <a:schemeClr val="accent1"/>
              </a:solidFill>
              <a:effectLst/>
              <a:latin typeface="Arial Unicode M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accent1"/>
                </a:solidFill>
                <a:effectLst/>
                <a:latin typeface="Arial Unicode MS"/>
              </a:rPr>
              <a:t>SELECT MIN(DATE) AS </a:t>
            </a:r>
            <a:r>
              <a:rPr kumimoji="0" lang="en-US" altLang="en-US" sz="1100" b="0" i="0" u="none" strike="noStrike" cap="none" normalizeH="0" baseline="0" dirty="0" err="1">
                <a:ln>
                  <a:noFill/>
                </a:ln>
                <a:solidFill>
                  <a:schemeClr val="accent1"/>
                </a:solidFill>
                <a:effectLst/>
                <a:latin typeface="Arial Unicode MS"/>
              </a:rPr>
              <a:t>First_Successful_Landing</a:t>
            </a:r>
            <a:r>
              <a:rPr kumimoji="0" lang="en-US" altLang="en-US" sz="1100" b="0" i="0" u="none" strike="noStrike" cap="none" normalizeH="0" baseline="0" dirty="0">
                <a:ln>
                  <a:noFill/>
                </a:ln>
                <a:solidFill>
                  <a:schemeClr val="accent1"/>
                </a:solidFill>
                <a:effectLst/>
                <a:latin typeface="Arial Unicode MS"/>
              </a:rPr>
              <a:t> FROM SPACEXTBL WHERE LANDING_OUTCOME = 'Success (ground pad)’;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1" i="0" u="none" strike="noStrike" cap="none" normalizeH="0" baseline="0" dirty="0">
              <a:ln>
                <a:noFill/>
              </a:ln>
              <a:solidFill>
                <a:schemeClr val="accent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1"/>
                </a:solidFill>
                <a:effectLst/>
                <a:latin typeface="Arial" panose="020B0604020202020204" pitchFamily="34" charset="0"/>
              </a:rPr>
              <a:t>Notes: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Queries extract insights into </a:t>
            </a:r>
            <a:r>
              <a:rPr kumimoji="0" lang="en-US" altLang="en-US" sz="1100" b="1" i="0" u="none" strike="noStrike" cap="none" normalizeH="0" baseline="0" dirty="0">
                <a:ln>
                  <a:noFill/>
                </a:ln>
                <a:solidFill>
                  <a:schemeClr val="accent1"/>
                </a:solidFill>
                <a:effectLst/>
                <a:latin typeface="Arial" panose="020B0604020202020204" pitchFamily="34" charset="0"/>
              </a:rPr>
              <a:t>launch site details</a:t>
            </a:r>
            <a:r>
              <a:rPr kumimoji="0" lang="en-US" altLang="en-US" sz="1100" b="0" i="0" u="none" strike="noStrike" cap="none" normalizeH="0" baseline="0" dirty="0">
                <a:ln>
                  <a:noFill/>
                </a:ln>
                <a:solidFill>
                  <a:schemeClr val="accent1"/>
                </a:solidFill>
                <a:effectLst/>
                <a:latin typeface="Arial" panose="020B0604020202020204" pitchFamily="34" charset="0"/>
              </a:rPr>
              <a:t>, </a:t>
            </a:r>
            <a:r>
              <a:rPr kumimoji="0" lang="en-US" altLang="en-US" sz="1100" b="1" i="0" u="none" strike="noStrike" cap="none" normalizeH="0" baseline="0" dirty="0">
                <a:ln>
                  <a:noFill/>
                </a:ln>
                <a:solidFill>
                  <a:schemeClr val="accent1"/>
                </a:solidFill>
                <a:effectLst/>
                <a:latin typeface="Arial" panose="020B0604020202020204" pitchFamily="34" charset="0"/>
              </a:rPr>
              <a:t>payload mass</a:t>
            </a:r>
            <a:r>
              <a:rPr kumimoji="0" lang="en-US" altLang="en-US" sz="1100" b="0" i="0" u="none" strike="noStrike" cap="none" normalizeH="0" baseline="0" dirty="0">
                <a:ln>
                  <a:noFill/>
                </a:ln>
                <a:solidFill>
                  <a:schemeClr val="accent1"/>
                </a:solidFill>
                <a:effectLst/>
                <a:latin typeface="Arial" panose="020B0604020202020204" pitchFamily="34" charset="0"/>
              </a:rPr>
              <a:t>, and </a:t>
            </a:r>
            <a:r>
              <a:rPr kumimoji="0" lang="en-US" altLang="en-US" sz="1100" b="1" i="0" u="none" strike="noStrike" cap="none" normalizeH="0" baseline="0" dirty="0">
                <a:ln>
                  <a:noFill/>
                </a:ln>
                <a:solidFill>
                  <a:schemeClr val="accent1"/>
                </a:solidFill>
                <a:effectLst/>
                <a:latin typeface="Arial" panose="020B0604020202020204" pitchFamily="34" charset="0"/>
              </a:rPr>
              <a:t>landing success timelines</a:t>
            </a:r>
            <a:r>
              <a:rPr kumimoji="0" lang="en-US" altLang="en-US" sz="1100" b="0" i="0" u="none" strike="noStrike" cap="none" normalizeH="0" baseline="0" dirty="0">
                <a:ln>
                  <a:noFill/>
                </a:ln>
                <a:solidFill>
                  <a:schemeClr val="accent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100" b="1"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100" b="1" i="0" u="none" strike="noStrike" cap="none" normalizeH="0" baseline="0" dirty="0">
                <a:ln>
                  <a:noFill/>
                </a:ln>
                <a:solidFill>
                  <a:schemeClr val="accent1"/>
                </a:solidFill>
                <a:effectLst/>
                <a:latin typeface="Arial" panose="020B0604020202020204" pitchFamily="34" charset="0"/>
              </a:rPr>
              <a:t>SQL functions</a:t>
            </a:r>
            <a:r>
              <a:rPr kumimoji="0" lang="en-US" altLang="en-US" sz="1100" b="0" i="0" u="none" strike="noStrike" cap="none" normalizeH="0" baseline="0" dirty="0">
                <a:ln>
                  <a:noFill/>
                </a:ln>
                <a:solidFill>
                  <a:schemeClr val="accent1"/>
                </a:solidFill>
                <a:effectLst/>
                <a:latin typeface="Arial" panose="020B0604020202020204" pitchFamily="34" charset="0"/>
              </a:rPr>
              <a:t> such as </a:t>
            </a:r>
            <a:r>
              <a:rPr kumimoji="0" lang="en-US" altLang="en-US" sz="1100" b="0" i="0" u="none" strike="noStrike" cap="none" normalizeH="0" baseline="0" dirty="0">
                <a:ln>
                  <a:noFill/>
                </a:ln>
                <a:solidFill>
                  <a:schemeClr val="accent1"/>
                </a:solidFill>
                <a:effectLst/>
                <a:latin typeface="Arial Unicode MS"/>
              </a:rPr>
              <a:t>SUM()</a:t>
            </a:r>
            <a:r>
              <a:rPr kumimoji="0" lang="en-US" altLang="en-US" sz="1100" b="0" i="0" u="none" strike="noStrike" cap="none" normalizeH="0" baseline="0" dirty="0">
                <a:ln>
                  <a:noFill/>
                </a:ln>
                <a:solidFill>
                  <a:schemeClr val="accent1"/>
                </a:solidFill>
                <a:effectLst/>
              </a:rPr>
              <a:t>, </a:t>
            </a:r>
            <a:r>
              <a:rPr kumimoji="0" lang="en-US" altLang="en-US" sz="1100" b="0" i="0" u="none" strike="noStrike" cap="none" normalizeH="0" baseline="0" dirty="0">
                <a:ln>
                  <a:noFill/>
                </a:ln>
                <a:solidFill>
                  <a:schemeClr val="accent1"/>
                </a:solidFill>
                <a:effectLst/>
                <a:latin typeface="Arial Unicode MS"/>
              </a:rPr>
              <a:t>AVG()</a:t>
            </a:r>
            <a:r>
              <a:rPr kumimoji="0" lang="en-US" altLang="en-US" sz="1100" b="0" i="0" u="none" strike="noStrike" cap="none" normalizeH="0" baseline="0" dirty="0">
                <a:ln>
                  <a:noFill/>
                </a:ln>
                <a:solidFill>
                  <a:schemeClr val="accent1"/>
                </a:solidFill>
                <a:effectLst/>
              </a:rPr>
              <a:t>, </a:t>
            </a:r>
            <a:r>
              <a:rPr kumimoji="0" lang="en-US" altLang="en-US" sz="1100" b="0" i="0" u="none" strike="noStrike" cap="none" normalizeH="0" baseline="0" dirty="0">
                <a:ln>
                  <a:noFill/>
                </a:ln>
                <a:solidFill>
                  <a:schemeClr val="accent1"/>
                </a:solidFill>
                <a:effectLst/>
                <a:latin typeface="Arial Unicode MS"/>
              </a:rPr>
              <a:t>DISTINCT</a:t>
            </a:r>
            <a:r>
              <a:rPr kumimoji="0" lang="en-US" altLang="en-US" sz="1100" b="0" i="0" u="none" strike="noStrike" cap="none" normalizeH="0" baseline="0" dirty="0">
                <a:ln>
                  <a:noFill/>
                </a:ln>
                <a:solidFill>
                  <a:schemeClr val="accent1"/>
                </a:solidFill>
                <a:effectLst/>
              </a:rPr>
              <a:t>, and </a:t>
            </a:r>
            <a:r>
              <a:rPr kumimoji="0" lang="en-US" altLang="en-US" sz="1100" b="0" i="0" u="none" strike="noStrike" cap="none" normalizeH="0" baseline="0" dirty="0">
                <a:ln>
                  <a:noFill/>
                </a:ln>
                <a:solidFill>
                  <a:schemeClr val="accent1"/>
                </a:solidFill>
                <a:effectLst/>
                <a:latin typeface="Arial Unicode MS"/>
              </a:rPr>
              <a:t>MIN()</a:t>
            </a:r>
            <a:r>
              <a:rPr kumimoji="0" lang="en-US" altLang="en-US" sz="1100" b="0" i="0" u="none" strike="noStrike" cap="none" normalizeH="0" baseline="0" dirty="0">
                <a:ln>
                  <a:noFill/>
                </a:ln>
                <a:solidFill>
                  <a:schemeClr val="accent1"/>
                </a:solidFill>
                <a:effectLst/>
              </a:rPr>
              <a:t> are used for aggregations and filtering.</a:t>
            </a: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1"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1"/>
                </a:solidFill>
                <a:effectLst/>
                <a:latin typeface="Arial" panose="020B0604020202020204" pitchFamily="34" charset="0"/>
              </a:rPr>
              <a:t>GitHub Repository</a:t>
            </a:r>
            <a:br>
              <a:rPr kumimoji="0" lang="en-US" altLang="en-US" sz="1100" b="0" i="0" u="none" strike="noStrike" cap="none" normalizeH="0" baseline="0" dirty="0">
                <a:ln>
                  <a:noFill/>
                </a:ln>
                <a:solidFill>
                  <a:schemeClr val="accent1"/>
                </a:solidFill>
                <a:effectLst/>
                <a:latin typeface="Arial" panose="020B0604020202020204" pitchFamily="34" charset="0"/>
              </a:rPr>
            </a:br>
            <a:r>
              <a:rPr kumimoji="0" lang="en-US" altLang="en-US" sz="1100" b="0" i="0" u="none" strike="noStrike" cap="none" normalizeH="0" baseline="0" dirty="0">
                <a:ln>
                  <a:noFill/>
                </a:ln>
                <a:solidFill>
                  <a:schemeClr val="accent1"/>
                </a:solidFill>
                <a:effectLst/>
                <a:latin typeface="Arial" panose="020B0604020202020204" pitchFamily="34" charset="0"/>
              </a:rPr>
              <a:t>👉</a:t>
            </a:r>
          </a:p>
        </p:txBody>
      </p:sp>
      <p:sp>
        <p:nvSpPr>
          <p:cNvPr id="14" name="Tekstvak 13">
            <a:extLst>
              <a:ext uri="{FF2B5EF4-FFF2-40B4-BE49-F238E27FC236}">
                <a16:creationId xmlns:a16="http://schemas.microsoft.com/office/drawing/2014/main" id="{50316CDE-1886-D0CD-6366-133C2053B732}"/>
              </a:ext>
            </a:extLst>
          </p:cNvPr>
          <p:cNvSpPr txBox="1"/>
          <p:nvPr/>
        </p:nvSpPr>
        <p:spPr>
          <a:xfrm>
            <a:off x="7418149" y="1291525"/>
            <a:ext cx="3867462" cy="3647152"/>
          </a:xfrm>
          <a:prstGeom prst="rect">
            <a:avLst/>
          </a:prstGeom>
          <a:noFill/>
        </p:spPr>
        <p:txBody>
          <a:bodyPr wrap="square">
            <a:spAutoFit/>
          </a:bodyPr>
          <a:lstStyle/>
          <a:p>
            <a:pPr algn="l"/>
            <a:endParaRPr lang="en-GB" sz="1100" b="0" i="0" u="none" strike="noStrike" baseline="0" dirty="0">
              <a:solidFill>
                <a:schemeClr val="accent1"/>
              </a:solidFill>
              <a:latin typeface="Arial" panose="020B0604020202020204" pitchFamily="34" charset="0"/>
            </a:endParaRPr>
          </a:p>
          <a:p>
            <a:r>
              <a:rPr lang="en-GB" sz="1100" b="0" i="0" u="none" strike="noStrike" baseline="0" dirty="0">
                <a:solidFill>
                  <a:schemeClr val="accent1"/>
                </a:solidFill>
                <a:latin typeface="Arial" panose="020B0604020202020204" pitchFamily="34" charset="0"/>
              </a:rPr>
              <a:t>•</a:t>
            </a:r>
            <a:r>
              <a:rPr lang="en-GB" sz="1100" b="1" i="0" u="none" strike="noStrike" baseline="0" dirty="0">
                <a:solidFill>
                  <a:schemeClr val="accent1"/>
                </a:solidFill>
                <a:latin typeface="Arial" panose="020B0604020202020204" pitchFamily="34" charset="0"/>
              </a:rPr>
              <a:t>List the names of the boosters which have success in drone ship and have payload mass greater than 4000 but less than 6000.</a:t>
            </a:r>
            <a:endParaRPr lang="en-GB" sz="1100" b="0" i="0" u="none" strike="noStrike" baseline="0" dirty="0">
              <a:solidFill>
                <a:schemeClr val="accent1"/>
              </a:solidFill>
              <a:latin typeface="Arial" panose="020B0604020202020204" pitchFamily="34" charset="0"/>
            </a:endParaRPr>
          </a:p>
          <a:p>
            <a:r>
              <a:rPr lang="en-GB" sz="1100" b="0" i="0" u="none" strike="noStrike" baseline="0" dirty="0">
                <a:solidFill>
                  <a:schemeClr val="accent1"/>
                </a:solidFill>
                <a:latin typeface="Arial" panose="020B0604020202020204" pitchFamily="34" charset="0"/>
              </a:rPr>
              <a:t>%%</a:t>
            </a:r>
            <a:r>
              <a:rPr lang="en-GB" sz="1100" b="0" i="0" u="none" strike="noStrike" baseline="0" dirty="0" err="1">
                <a:solidFill>
                  <a:schemeClr val="accent1"/>
                </a:solidFill>
                <a:latin typeface="Arial" panose="020B0604020202020204" pitchFamily="34" charset="0"/>
              </a:rPr>
              <a:t>sql</a:t>
            </a:r>
            <a:endParaRPr lang="en-GB" sz="1100" b="0" i="0" u="none" strike="noStrike" baseline="0" dirty="0">
              <a:solidFill>
                <a:schemeClr val="accent1"/>
              </a:solidFill>
              <a:latin typeface="Arial" panose="020B0604020202020204" pitchFamily="34" charset="0"/>
            </a:endParaRPr>
          </a:p>
          <a:p>
            <a:r>
              <a:rPr lang="en-GB" sz="1100" b="0" i="0" u="none" strike="noStrike" baseline="0" dirty="0">
                <a:solidFill>
                  <a:schemeClr val="accent1"/>
                </a:solidFill>
                <a:latin typeface="Arial" panose="020B0604020202020204" pitchFamily="34" charset="0"/>
              </a:rPr>
              <a:t>select BOOSTER_VERSION from SPACEXTBL where LANDING_OUTCOME='Success (drone ship)' and PAYLOAD_MASS__KG_ BETWEEN 4000 and 6000;</a:t>
            </a:r>
          </a:p>
          <a:p>
            <a:endParaRPr lang="en-GB" sz="1100" b="0" i="0" u="none" strike="noStrike" baseline="0" dirty="0">
              <a:solidFill>
                <a:schemeClr val="accent1"/>
              </a:solidFill>
              <a:latin typeface="Arial" panose="020B0604020202020204" pitchFamily="34" charset="0"/>
            </a:endParaRPr>
          </a:p>
          <a:p>
            <a:r>
              <a:rPr lang="en-GB" sz="1100" b="0" i="0" u="none" strike="noStrike" baseline="0" dirty="0">
                <a:solidFill>
                  <a:schemeClr val="accent1"/>
                </a:solidFill>
                <a:latin typeface="Arial" panose="020B0604020202020204" pitchFamily="34" charset="0"/>
              </a:rPr>
              <a:t>•</a:t>
            </a:r>
            <a:r>
              <a:rPr lang="en-GB" sz="1100" b="1" i="0" u="none" strike="noStrike" baseline="0" dirty="0">
                <a:solidFill>
                  <a:schemeClr val="accent1"/>
                </a:solidFill>
                <a:latin typeface="Arial" panose="020B0604020202020204" pitchFamily="34" charset="0"/>
              </a:rPr>
              <a:t>List the total number of successful and failure mission outcomes </a:t>
            </a:r>
            <a:endParaRPr lang="en-GB" sz="1100" b="0" i="0" u="none" strike="noStrike" baseline="0" dirty="0">
              <a:solidFill>
                <a:schemeClr val="accent1"/>
              </a:solidFill>
              <a:latin typeface="Arial" panose="020B0604020202020204" pitchFamily="34" charset="0"/>
            </a:endParaRPr>
          </a:p>
          <a:p>
            <a:r>
              <a:rPr lang="en-GB" sz="1100" b="0" i="0" u="none" strike="noStrike" baseline="0" dirty="0">
                <a:solidFill>
                  <a:schemeClr val="accent1"/>
                </a:solidFill>
                <a:latin typeface="Arial" panose="020B0604020202020204" pitchFamily="34" charset="0"/>
              </a:rPr>
              <a:t>%%</a:t>
            </a:r>
            <a:r>
              <a:rPr lang="en-GB" sz="1100" b="0" i="0" u="none" strike="noStrike" baseline="0" dirty="0" err="1">
                <a:solidFill>
                  <a:schemeClr val="accent1"/>
                </a:solidFill>
                <a:latin typeface="Arial" panose="020B0604020202020204" pitchFamily="34" charset="0"/>
              </a:rPr>
              <a:t>sql</a:t>
            </a:r>
            <a:endParaRPr lang="en-GB" sz="1100" b="0" i="0" u="none" strike="noStrike" baseline="0" dirty="0">
              <a:solidFill>
                <a:schemeClr val="accent1"/>
              </a:solidFill>
              <a:latin typeface="Arial" panose="020B0604020202020204" pitchFamily="34" charset="0"/>
            </a:endParaRPr>
          </a:p>
          <a:p>
            <a:r>
              <a:rPr lang="en-GB" sz="1100" b="0" i="0" u="none" strike="noStrike" baseline="0" dirty="0">
                <a:solidFill>
                  <a:schemeClr val="accent1"/>
                </a:solidFill>
                <a:latin typeface="Arial" panose="020B0604020202020204" pitchFamily="34" charset="0"/>
              </a:rPr>
              <a:t>select count(MISSION_OUTCOME) as mission outcomes from SPACEXTBL GROUP BY MISSION_OUTCOME;</a:t>
            </a:r>
          </a:p>
          <a:p>
            <a:endParaRPr lang="en-GB" sz="1100" b="0" i="0" u="none" strike="noStrike" baseline="0" dirty="0">
              <a:solidFill>
                <a:schemeClr val="accent1"/>
              </a:solidFill>
              <a:latin typeface="Arial" panose="020B0604020202020204" pitchFamily="34" charset="0"/>
            </a:endParaRPr>
          </a:p>
          <a:p>
            <a:r>
              <a:rPr lang="en-GB" sz="1100" b="0" i="0" u="none" strike="noStrike" baseline="0" dirty="0">
                <a:solidFill>
                  <a:schemeClr val="accent1"/>
                </a:solidFill>
                <a:latin typeface="Arial" panose="020B0604020202020204" pitchFamily="34" charset="0"/>
              </a:rPr>
              <a:t>•</a:t>
            </a:r>
            <a:r>
              <a:rPr lang="en-GB" sz="1100" b="1" i="0" u="none" strike="noStrike" baseline="0" dirty="0">
                <a:solidFill>
                  <a:schemeClr val="accent1"/>
                </a:solidFill>
                <a:latin typeface="Arial" panose="020B0604020202020204" pitchFamily="34" charset="0"/>
              </a:rPr>
              <a:t>List the names of the booster versions which have carried the maximum payload mass. Use a subquery  </a:t>
            </a:r>
            <a:endParaRPr lang="en-GB" sz="1100" b="0" i="0" u="none" strike="noStrike" baseline="0" dirty="0">
              <a:solidFill>
                <a:schemeClr val="accent1"/>
              </a:solidFill>
              <a:latin typeface="Arial" panose="020B0604020202020204" pitchFamily="34" charset="0"/>
            </a:endParaRPr>
          </a:p>
          <a:p>
            <a:r>
              <a:rPr lang="en-GB" sz="1100" b="0" i="0" u="none" strike="noStrike" baseline="0" dirty="0">
                <a:solidFill>
                  <a:schemeClr val="accent1"/>
                </a:solidFill>
                <a:latin typeface="Arial" panose="020B0604020202020204" pitchFamily="34" charset="0"/>
              </a:rPr>
              <a:t>%%</a:t>
            </a:r>
            <a:r>
              <a:rPr lang="en-GB" sz="1100" b="0" i="0" u="none" strike="noStrike" baseline="0" dirty="0" err="1">
                <a:solidFill>
                  <a:schemeClr val="accent1"/>
                </a:solidFill>
                <a:latin typeface="Arial" panose="020B0604020202020204" pitchFamily="34" charset="0"/>
              </a:rPr>
              <a:t>sql</a:t>
            </a:r>
            <a:endParaRPr lang="en-GB" sz="1100" b="0" i="0" u="none" strike="noStrike" baseline="0" dirty="0">
              <a:solidFill>
                <a:schemeClr val="accent1"/>
              </a:solidFill>
              <a:latin typeface="Arial" panose="020B0604020202020204" pitchFamily="34" charset="0"/>
            </a:endParaRPr>
          </a:p>
          <a:p>
            <a:r>
              <a:rPr lang="en-GB" sz="1100" b="0" i="0" u="none" strike="noStrike" baseline="0" dirty="0">
                <a:solidFill>
                  <a:schemeClr val="accent1"/>
                </a:solidFill>
                <a:latin typeface="Arial" panose="020B0604020202020204" pitchFamily="34" charset="0"/>
              </a:rPr>
              <a:t>select BOOSTER_VERSION as booster version from SPACEXTBL where PAYLOAD_MASS__KG_=(select max(PAYLOAD_MASS__KG_) from SPACEXTBL);</a:t>
            </a:r>
            <a:endParaRPr lang="en-GB" sz="1100" dirty="0">
              <a:solidFill>
                <a:schemeClr val="accent1"/>
              </a:solidFill>
            </a:endParaRPr>
          </a:p>
        </p:txBody>
      </p:sp>
      <p:sp>
        <p:nvSpPr>
          <p:cNvPr id="16" name="Tekstvak 15">
            <a:extLst>
              <a:ext uri="{FF2B5EF4-FFF2-40B4-BE49-F238E27FC236}">
                <a16:creationId xmlns:a16="http://schemas.microsoft.com/office/drawing/2014/main" id="{9E9DCBE3-F242-FDF8-5113-B049A4FA0988}"/>
              </a:ext>
            </a:extLst>
          </p:cNvPr>
          <p:cNvSpPr txBox="1"/>
          <p:nvPr/>
        </p:nvSpPr>
        <p:spPr>
          <a:xfrm>
            <a:off x="7334766" y="5020460"/>
            <a:ext cx="4034227" cy="523220"/>
          </a:xfrm>
          <a:prstGeom prst="rect">
            <a:avLst/>
          </a:prstGeom>
          <a:noFill/>
        </p:spPr>
        <p:txBody>
          <a:bodyPr wrap="square">
            <a:spAutoFit/>
          </a:bodyPr>
          <a:lstStyle/>
          <a:p>
            <a:r>
              <a:rPr lang="en-GB" sz="1400" b="1" dirty="0">
                <a:solidFill>
                  <a:schemeClr val="accent1"/>
                </a:solidFill>
              </a:rPr>
              <a:t>GitHub URL of Completed EDA with SQL Notebook</a:t>
            </a:r>
            <a:endParaRPr lang="en-GB" sz="1400" dirty="0">
              <a:solidFill>
                <a:schemeClr val="accent1"/>
              </a:solidFill>
            </a:endParaRPr>
          </a:p>
          <a:p>
            <a:r>
              <a:rPr lang="en-GB" sz="1400" dirty="0">
                <a:solidFill>
                  <a:schemeClr val="accent1"/>
                </a:solidFill>
              </a:rPr>
              <a:t>👉</a:t>
            </a: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0" indent="0">
              <a:buNone/>
            </a:pPr>
            <a:r>
              <a:rPr lang="en-GB" sz="1400" dirty="0">
                <a:solidFill>
                  <a:schemeClr val="accent1"/>
                </a:solidFill>
              </a:rPr>
              <a:t>👉 </a:t>
            </a:r>
            <a:r>
              <a:rPr lang="en-GB" sz="1400" dirty="0">
                <a:solidFill>
                  <a:schemeClr val="accent1"/>
                </a:solidFill>
                <a:hlinkClick r:id="rId3">
                  <a:extLst>
                    <a:ext uri="{A12FA001-AC4F-418D-AE19-62706E023703}">
                      <ahyp:hlinkClr xmlns:ahyp="http://schemas.microsoft.com/office/drawing/2018/hyperlinkcolor" val="tx"/>
                    </a:ext>
                  </a:extLst>
                </a:hlinkClick>
              </a:rPr>
              <a:t>Interactive Map with Folium - SpaceX Launch Sites</a:t>
            </a:r>
            <a:endParaRPr lang="en-GB" sz="1400" dirty="0">
              <a:solidFill>
                <a:schemeClr val="accent1"/>
              </a:solidFill>
            </a:endParaRPr>
          </a:p>
          <a:p>
            <a:pPr marL="0" indent="0">
              <a:buNone/>
            </a:pPr>
            <a:r>
              <a:rPr lang="en-GB" sz="1400" b="1" dirty="0">
                <a:solidFill>
                  <a:schemeClr val="accent1"/>
                </a:solidFill>
              </a:rPr>
              <a:t>Key Features in the Notebook</a:t>
            </a:r>
          </a:p>
          <a:p>
            <a:pPr lvl="1"/>
            <a:r>
              <a:rPr lang="en-GB" sz="1400" b="1" dirty="0">
                <a:solidFill>
                  <a:schemeClr val="accent1"/>
                </a:solidFill>
              </a:rPr>
              <a:t>Map Creation:</a:t>
            </a:r>
            <a:r>
              <a:rPr lang="en-GB" sz="1400" dirty="0">
                <a:solidFill>
                  <a:schemeClr val="accent1"/>
                </a:solidFill>
              </a:rPr>
              <a:t> Used </a:t>
            </a:r>
            <a:r>
              <a:rPr lang="en-GB" sz="1400" b="1" dirty="0">
                <a:solidFill>
                  <a:schemeClr val="accent1"/>
                </a:solidFill>
              </a:rPr>
              <a:t>Folium</a:t>
            </a:r>
            <a:r>
              <a:rPr lang="en-GB" sz="1400" dirty="0">
                <a:solidFill>
                  <a:schemeClr val="accent1"/>
                </a:solidFill>
              </a:rPr>
              <a:t> to generate an interactive map displaying </a:t>
            </a:r>
            <a:r>
              <a:rPr lang="en-GB" sz="1400" b="1" dirty="0">
                <a:solidFill>
                  <a:schemeClr val="accent1"/>
                </a:solidFill>
              </a:rPr>
              <a:t>launch sites</a:t>
            </a:r>
            <a:r>
              <a:rPr lang="en-GB" sz="1400" dirty="0">
                <a:solidFill>
                  <a:schemeClr val="accent1"/>
                </a:solidFill>
              </a:rPr>
              <a:t>.</a:t>
            </a:r>
          </a:p>
          <a:p>
            <a:pPr lvl="1"/>
            <a:r>
              <a:rPr lang="en-GB" sz="1400" b="1" dirty="0">
                <a:solidFill>
                  <a:schemeClr val="accent1"/>
                </a:solidFill>
              </a:rPr>
              <a:t>Markers:</a:t>
            </a:r>
            <a:r>
              <a:rPr lang="en-GB" sz="1400" dirty="0">
                <a:solidFill>
                  <a:schemeClr val="accent1"/>
                </a:solidFill>
              </a:rPr>
              <a:t> Placed </a:t>
            </a:r>
            <a:r>
              <a:rPr lang="en-GB" sz="1400" b="1" dirty="0">
                <a:solidFill>
                  <a:schemeClr val="accent1"/>
                </a:solidFill>
              </a:rPr>
              <a:t>markers</a:t>
            </a:r>
            <a:r>
              <a:rPr lang="en-GB" sz="1400" dirty="0">
                <a:solidFill>
                  <a:schemeClr val="accent1"/>
                </a:solidFill>
              </a:rPr>
              <a:t> to indicate </a:t>
            </a:r>
            <a:r>
              <a:rPr lang="en-GB" sz="1400" b="1" dirty="0">
                <a:solidFill>
                  <a:schemeClr val="accent1"/>
                </a:solidFill>
              </a:rPr>
              <a:t>launch outcomes</a:t>
            </a:r>
            <a:r>
              <a:rPr lang="en-GB" sz="1400" dirty="0">
                <a:solidFill>
                  <a:schemeClr val="accent1"/>
                </a:solidFill>
              </a:rPr>
              <a:t> (success = 1, failure = 0).</a:t>
            </a:r>
          </a:p>
          <a:p>
            <a:pPr lvl="1"/>
            <a:r>
              <a:rPr lang="en-GB" sz="1400" b="1" dirty="0">
                <a:solidFill>
                  <a:schemeClr val="accent1"/>
                </a:solidFill>
              </a:rPr>
              <a:t>Circles and Lines:</a:t>
            </a:r>
            <a:r>
              <a:rPr lang="en-GB" sz="1400" dirty="0">
                <a:solidFill>
                  <a:schemeClr val="accent1"/>
                </a:solidFill>
              </a:rPr>
              <a:t> Visualized </a:t>
            </a:r>
            <a:r>
              <a:rPr lang="en-GB" sz="1400" b="1" dirty="0">
                <a:solidFill>
                  <a:schemeClr val="accent1"/>
                </a:solidFill>
              </a:rPr>
              <a:t>distances</a:t>
            </a:r>
            <a:r>
              <a:rPr lang="en-GB" sz="1400" dirty="0">
                <a:solidFill>
                  <a:schemeClr val="accent1"/>
                </a:solidFill>
              </a:rPr>
              <a:t> and </a:t>
            </a:r>
            <a:r>
              <a:rPr lang="en-GB" sz="1400" b="1" dirty="0">
                <a:solidFill>
                  <a:schemeClr val="accent1"/>
                </a:solidFill>
              </a:rPr>
              <a:t>coverage areas</a:t>
            </a:r>
            <a:r>
              <a:rPr lang="en-GB" sz="1400" dirty="0">
                <a:solidFill>
                  <a:schemeClr val="accent1"/>
                </a:solidFill>
              </a:rPr>
              <a:t> around launch sites.</a:t>
            </a:r>
          </a:p>
          <a:p>
            <a:pPr lvl="1"/>
            <a:r>
              <a:rPr lang="en-GB" sz="1400" b="1" dirty="0">
                <a:solidFill>
                  <a:schemeClr val="accent1"/>
                </a:solidFill>
              </a:rPr>
              <a:t>Marker Clusters:</a:t>
            </a:r>
            <a:r>
              <a:rPr lang="en-GB" sz="1400" dirty="0">
                <a:solidFill>
                  <a:schemeClr val="accent1"/>
                </a:solidFill>
              </a:rPr>
              <a:t> Grouped multiple markers for </a:t>
            </a:r>
            <a:r>
              <a:rPr lang="en-GB" sz="1400" b="1" dirty="0">
                <a:solidFill>
                  <a:schemeClr val="accent1"/>
                </a:solidFill>
              </a:rPr>
              <a:t>better visualization</a:t>
            </a:r>
            <a:r>
              <a:rPr lang="en-GB" sz="1400" dirty="0">
                <a:solidFill>
                  <a:schemeClr val="accent1"/>
                </a:solidFill>
              </a:rPr>
              <a:t>.</a:t>
            </a:r>
          </a:p>
          <a:p>
            <a:pPr lvl="1"/>
            <a:r>
              <a:rPr lang="en-GB" sz="1400" b="1" dirty="0">
                <a:solidFill>
                  <a:schemeClr val="accent1"/>
                </a:solidFill>
              </a:rPr>
              <a:t>Mouse Hover and Popups:</a:t>
            </a:r>
            <a:r>
              <a:rPr lang="en-GB" sz="1400" dirty="0">
                <a:solidFill>
                  <a:schemeClr val="accent1"/>
                </a:solidFill>
              </a:rPr>
              <a:t> Displayed </a:t>
            </a:r>
            <a:r>
              <a:rPr lang="en-GB" sz="1400" b="1" dirty="0">
                <a:solidFill>
                  <a:schemeClr val="accent1"/>
                </a:solidFill>
              </a:rPr>
              <a:t>site details</a:t>
            </a:r>
            <a:r>
              <a:rPr lang="en-GB" sz="1400" dirty="0">
                <a:solidFill>
                  <a:schemeClr val="accent1"/>
                </a:solidFill>
              </a:rPr>
              <a:t> and </a:t>
            </a:r>
            <a:r>
              <a:rPr lang="en-GB" sz="1400" b="1" dirty="0">
                <a:solidFill>
                  <a:schemeClr val="accent1"/>
                </a:solidFill>
              </a:rPr>
              <a:t>launch outcomes</a:t>
            </a:r>
            <a:r>
              <a:rPr lang="en-GB" sz="1400" dirty="0">
                <a:solidFill>
                  <a:schemeClr val="accent1"/>
                </a:solidFill>
              </a:rPr>
              <a:t> on interaction.</a:t>
            </a:r>
          </a:p>
          <a:p>
            <a:pPr marL="0" indent="0">
              <a:buNone/>
            </a:pPr>
            <a:r>
              <a:rPr lang="en-GB" sz="1400" b="1" dirty="0">
                <a:solidFill>
                  <a:schemeClr val="accent1"/>
                </a:solidFill>
              </a:rPr>
              <a:t>Purpose:</a:t>
            </a:r>
          </a:p>
          <a:p>
            <a:pPr lvl="1"/>
            <a:r>
              <a:rPr lang="en-GB" sz="1400" b="1" dirty="0">
                <a:solidFill>
                  <a:schemeClr val="accent1"/>
                </a:solidFill>
              </a:rPr>
              <a:t>External reference</a:t>
            </a:r>
            <a:r>
              <a:rPr lang="en-GB" sz="1400" dirty="0">
                <a:solidFill>
                  <a:schemeClr val="accent1"/>
                </a:solidFill>
              </a:rPr>
              <a:t> for </a:t>
            </a:r>
            <a:r>
              <a:rPr lang="en-GB" sz="1400" b="1" dirty="0">
                <a:solidFill>
                  <a:schemeClr val="accent1"/>
                </a:solidFill>
              </a:rPr>
              <a:t>peer reviews</a:t>
            </a:r>
            <a:r>
              <a:rPr lang="en-GB" sz="1400" dirty="0">
                <a:solidFill>
                  <a:schemeClr val="accent1"/>
                </a:solidFill>
              </a:rPr>
              <a:t> and </a:t>
            </a:r>
            <a:r>
              <a:rPr lang="en-GB" sz="1400" b="1" dirty="0">
                <a:solidFill>
                  <a:schemeClr val="accent1"/>
                </a:solidFill>
              </a:rPr>
              <a:t>collaboration</a:t>
            </a:r>
            <a:r>
              <a:rPr lang="en-GB" sz="1400" dirty="0">
                <a:solidFill>
                  <a:schemeClr val="accent1"/>
                </a:solidFill>
              </a:rPr>
              <a:t>.</a:t>
            </a:r>
          </a:p>
          <a:p>
            <a:pPr lvl="1"/>
            <a:r>
              <a:rPr lang="en-GB" sz="1400" dirty="0">
                <a:solidFill>
                  <a:schemeClr val="accent1"/>
                </a:solidFill>
              </a:rPr>
              <a:t>Provides </a:t>
            </a:r>
            <a:r>
              <a:rPr lang="en-GB" sz="1400" b="1" dirty="0">
                <a:solidFill>
                  <a:schemeClr val="accent1"/>
                </a:solidFill>
              </a:rPr>
              <a:t>reproducible steps</a:t>
            </a:r>
            <a:r>
              <a:rPr lang="en-GB" sz="1400" dirty="0">
                <a:solidFill>
                  <a:schemeClr val="accent1"/>
                </a:solidFill>
              </a:rPr>
              <a:t> to create </a:t>
            </a:r>
            <a:r>
              <a:rPr lang="en-GB" sz="1400" b="1" dirty="0">
                <a:solidFill>
                  <a:schemeClr val="accent1"/>
                </a:solidFill>
              </a:rPr>
              <a:t>interactive visualizations</a:t>
            </a:r>
            <a:r>
              <a:rPr lang="en-GB" sz="1400" dirty="0">
                <a:solidFill>
                  <a:schemeClr val="accent1"/>
                </a:solidFill>
              </a:rPr>
              <a:t> using </a:t>
            </a:r>
            <a:r>
              <a:rPr lang="en-GB" sz="1400" b="1" dirty="0">
                <a:solidFill>
                  <a:schemeClr val="accent1"/>
                </a:solidFill>
              </a:rPr>
              <a:t>Folium</a:t>
            </a:r>
            <a:r>
              <a:rPr lang="en-GB" sz="1400" dirty="0">
                <a:solidFill>
                  <a:schemeClr val="accent1"/>
                </a:solidFill>
              </a:rPr>
              <a:t>.</a:t>
            </a:r>
          </a:p>
          <a:p>
            <a:pPr lvl="1"/>
            <a:r>
              <a:rPr lang="en-GB" sz="1400" dirty="0">
                <a:solidFill>
                  <a:schemeClr val="accent1"/>
                </a:solidFill>
              </a:rPr>
              <a:t>Helps explore </a:t>
            </a:r>
            <a:r>
              <a:rPr lang="en-GB" sz="1400" b="1" dirty="0">
                <a:solidFill>
                  <a:schemeClr val="accent1"/>
                </a:solidFill>
              </a:rPr>
              <a:t>launch data geographically</a:t>
            </a:r>
            <a:r>
              <a:rPr lang="en-GB" sz="1400" dirty="0">
                <a:solidFill>
                  <a:schemeClr val="accent1"/>
                </a:solidFill>
              </a:rPr>
              <a:t> to </a:t>
            </a:r>
            <a:r>
              <a:rPr lang="en-GB" sz="1400" dirty="0" err="1">
                <a:solidFill>
                  <a:schemeClr val="accent1"/>
                </a:solidFill>
              </a:rPr>
              <a:t>analyze</a:t>
            </a:r>
            <a:r>
              <a:rPr lang="en-GB" sz="1400" dirty="0">
                <a:solidFill>
                  <a:schemeClr val="accent1"/>
                </a:solidFill>
              </a:rPr>
              <a:t> </a:t>
            </a:r>
            <a:r>
              <a:rPr lang="en-GB" sz="1400" b="1" dirty="0">
                <a:solidFill>
                  <a:schemeClr val="accent1"/>
                </a:solidFill>
              </a:rPr>
              <a:t>patterns</a:t>
            </a:r>
            <a:r>
              <a:rPr lang="en-GB" sz="1400" dirty="0">
                <a:solidFill>
                  <a:schemeClr val="accent1"/>
                </a:solidFill>
              </a:rPr>
              <a:t> and </a:t>
            </a:r>
            <a:r>
              <a:rPr lang="en-GB" sz="1400" b="1" dirty="0">
                <a:solidFill>
                  <a:schemeClr val="accent1"/>
                </a:solidFill>
              </a:rPr>
              <a:t>success rates</a:t>
            </a:r>
            <a:r>
              <a:rPr lang="en-GB" sz="1400" dirty="0">
                <a:solidFill>
                  <a:schemeClr val="accent1"/>
                </a:solidFill>
              </a:rPr>
              <a:t>.</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Rectangle 1">
            <a:extLst>
              <a:ext uri="{FF2B5EF4-FFF2-40B4-BE49-F238E27FC236}">
                <a16:creationId xmlns:a16="http://schemas.microsoft.com/office/drawing/2014/main" id="{8D7547C1-BBD9-6922-5FEE-2054F8A15F52}"/>
              </a:ext>
            </a:extLst>
          </p:cNvPr>
          <p:cNvSpPr>
            <a:spLocks noGrp="1" noChangeArrowheads="1"/>
          </p:cNvSpPr>
          <p:nvPr>
            <p:ph idx="4294967295"/>
          </p:nvPr>
        </p:nvSpPr>
        <p:spPr bwMode="auto">
          <a:xfrm>
            <a:off x="769938" y="1600638"/>
            <a:ext cx="7510389"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accent1"/>
                </a:solidFill>
                <a:effectLst/>
                <a:latin typeface="Arial" panose="020B0604020202020204" pitchFamily="34" charset="0"/>
              </a:rPr>
              <a:t>Launch Site Dropdown Input Component:</a:t>
            </a:r>
            <a:endParaRPr kumimoji="0" lang="en-US" altLang="en-US" sz="18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accent1"/>
                </a:solidFill>
                <a:effectLst/>
                <a:latin typeface="Arial" panose="020B0604020202020204" pitchFamily="34" charset="0"/>
              </a:rPr>
              <a:t>Allows users to </a:t>
            </a:r>
            <a:r>
              <a:rPr kumimoji="0" lang="en-US" altLang="en-US" sz="1800" b="1" i="0" u="none" strike="noStrike" cap="none" normalizeH="0" baseline="0" dirty="0">
                <a:ln>
                  <a:noFill/>
                </a:ln>
                <a:solidFill>
                  <a:schemeClr val="accent1"/>
                </a:solidFill>
                <a:effectLst/>
                <a:latin typeface="Arial" panose="020B0604020202020204" pitchFamily="34" charset="0"/>
              </a:rPr>
              <a:t>select a launch site</a:t>
            </a:r>
            <a:r>
              <a:rPr kumimoji="0" lang="en-US" altLang="en-US" sz="1800" b="0" i="0" u="none" strike="noStrike" cap="none" normalizeH="0" baseline="0" dirty="0">
                <a:ln>
                  <a:noFill/>
                </a:ln>
                <a:solidFill>
                  <a:schemeClr val="accent1"/>
                </a:solidFill>
                <a:effectLst/>
                <a:latin typeface="Arial" panose="020B0604020202020204" pitchFamily="34" charset="0"/>
              </a:rPr>
              <a:t> from a dropdown menu.</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accent1"/>
                </a:solidFill>
                <a:effectLst/>
                <a:latin typeface="Arial" panose="020B0604020202020204" pitchFamily="34" charset="0"/>
              </a:rPr>
              <a:t>Filters data dynamically based on the </a:t>
            </a:r>
            <a:r>
              <a:rPr kumimoji="0" lang="en-US" altLang="en-US" sz="1800" b="1" i="0" u="none" strike="noStrike" cap="none" normalizeH="0" baseline="0" dirty="0">
                <a:ln>
                  <a:noFill/>
                </a:ln>
                <a:solidFill>
                  <a:schemeClr val="accent1"/>
                </a:solidFill>
                <a:effectLst/>
                <a:latin typeface="Arial" panose="020B0604020202020204" pitchFamily="34" charset="0"/>
              </a:rPr>
              <a:t>selected site</a:t>
            </a:r>
            <a:r>
              <a:rPr kumimoji="0" lang="en-US" altLang="en-US" sz="1800" b="0" i="0" u="none" strike="noStrike" cap="none" normalizeH="0" baseline="0" dirty="0">
                <a:ln>
                  <a:noFill/>
                </a:ln>
                <a:solidFill>
                  <a:schemeClr val="accent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accent1"/>
                </a:solidFill>
                <a:effectLst/>
                <a:latin typeface="Arial" panose="020B0604020202020204" pitchFamily="34" charset="0"/>
              </a:rPr>
              <a:t>Success Pie Chart (Callback Function):</a:t>
            </a:r>
            <a:endParaRPr kumimoji="0" lang="en-US" altLang="en-US" sz="18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accent1"/>
                </a:solidFill>
                <a:effectLst/>
                <a:latin typeface="Arial" panose="020B0604020202020204" pitchFamily="34" charset="0"/>
              </a:rPr>
              <a:t>Displays the </a:t>
            </a:r>
            <a:r>
              <a:rPr kumimoji="0" lang="en-US" altLang="en-US" sz="1800" b="1" i="0" u="none" strike="noStrike" cap="none" normalizeH="0" baseline="0" dirty="0">
                <a:ln>
                  <a:noFill/>
                </a:ln>
                <a:solidFill>
                  <a:schemeClr val="accent1"/>
                </a:solidFill>
                <a:effectLst/>
                <a:latin typeface="Arial" panose="020B0604020202020204" pitchFamily="34" charset="0"/>
              </a:rPr>
              <a:t>success rate</a:t>
            </a:r>
            <a:r>
              <a:rPr kumimoji="0" lang="en-US" altLang="en-US" sz="1800" b="0" i="0" u="none" strike="noStrike" cap="none" normalizeH="0" baseline="0" dirty="0">
                <a:ln>
                  <a:noFill/>
                </a:ln>
                <a:solidFill>
                  <a:schemeClr val="accent1"/>
                </a:solidFill>
                <a:effectLst/>
                <a:latin typeface="Arial" panose="020B0604020202020204" pitchFamily="34" charset="0"/>
              </a:rPr>
              <a:t> of launches based on the selected site.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accent1"/>
                </a:solidFill>
                <a:effectLst/>
                <a:latin typeface="Arial" panose="020B0604020202020204" pitchFamily="34" charset="0"/>
              </a:rPr>
              <a:t>Updates dynamically when the user changes the </a:t>
            </a:r>
            <a:r>
              <a:rPr kumimoji="0" lang="en-US" altLang="en-US" sz="1800" b="1" i="0" u="none" strike="noStrike" cap="none" normalizeH="0" baseline="0" dirty="0">
                <a:ln>
                  <a:noFill/>
                </a:ln>
                <a:solidFill>
                  <a:schemeClr val="accent1"/>
                </a:solidFill>
                <a:effectLst/>
                <a:latin typeface="Arial" panose="020B0604020202020204" pitchFamily="34" charset="0"/>
              </a:rPr>
              <a:t>dropdown input</a:t>
            </a:r>
            <a:r>
              <a:rPr kumimoji="0" lang="en-US" altLang="en-US" sz="1800" b="0" i="0" u="none" strike="noStrike" cap="none" normalizeH="0" baseline="0" dirty="0">
                <a:ln>
                  <a:noFill/>
                </a:ln>
                <a:solidFill>
                  <a:schemeClr val="accent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accent1"/>
                </a:solidFill>
                <a:effectLst/>
                <a:latin typeface="Arial" panose="020B0604020202020204" pitchFamily="34" charset="0"/>
              </a:rPr>
              <a:t>Payload Range Slider:</a:t>
            </a:r>
            <a:endParaRPr kumimoji="0" lang="en-US" altLang="en-US" sz="18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accent1"/>
                </a:solidFill>
                <a:effectLst/>
                <a:latin typeface="Arial" panose="020B0604020202020204" pitchFamily="34" charset="0"/>
              </a:rPr>
              <a:t>Interactive </a:t>
            </a:r>
            <a:r>
              <a:rPr kumimoji="0" lang="en-US" altLang="en-US" sz="1800" b="1" i="0" u="none" strike="noStrike" cap="none" normalizeH="0" baseline="0" dirty="0">
                <a:ln>
                  <a:noFill/>
                </a:ln>
                <a:solidFill>
                  <a:schemeClr val="accent1"/>
                </a:solidFill>
                <a:effectLst/>
                <a:latin typeface="Arial" panose="020B0604020202020204" pitchFamily="34" charset="0"/>
              </a:rPr>
              <a:t>slider</a:t>
            </a:r>
            <a:r>
              <a:rPr kumimoji="0" lang="en-US" altLang="en-US" sz="1800" b="0" i="0" u="none" strike="noStrike" cap="none" normalizeH="0" baseline="0" dirty="0">
                <a:ln>
                  <a:noFill/>
                </a:ln>
                <a:solidFill>
                  <a:schemeClr val="accent1"/>
                </a:solidFill>
                <a:effectLst/>
                <a:latin typeface="Arial" panose="020B0604020202020204" pitchFamily="34" charset="0"/>
              </a:rPr>
              <a:t> to filter launches based on </a:t>
            </a:r>
            <a:r>
              <a:rPr kumimoji="0" lang="en-US" altLang="en-US" sz="1800" b="1" i="0" u="none" strike="noStrike" cap="none" normalizeH="0" baseline="0" dirty="0">
                <a:ln>
                  <a:noFill/>
                </a:ln>
                <a:solidFill>
                  <a:schemeClr val="accent1"/>
                </a:solidFill>
                <a:effectLst/>
                <a:latin typeface="Arial" panose="020B0604020202020204" pitchFamily="34" charset="0"/>
              </a:rPr>
              <a:t>payload mass</a:t>
            </a:r>
            <a:r>
              <a:rPr kumimoji="0" lang="en-US" altLang="en-US" sz="1800" b="0" i="0" u="none" strike="noStrike" cap="none" normalizeH="0" baseline="0" dirty="0">
                <a:ln>
                  <a:noFill/>
                </a:ln>
                <a:solidFill>
                  <a:schemeClr val="accent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accent1"/>
                </a:solidFill>
                <a:effectLst/>
                <a:latin typeface="Arial" panose="020B0604020202020204" pitchFamily="34" charset="0"/>
              </a:rPr>
              <a:t>Allows for exploration of success patterns based on payload size.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a:ln>
                  <a:noFill/>
                </a:ln>
                <a:solidFill>
                  <a:schemeClr val="accent1"/>
                </a:solidFill>
                <a:effectLst/>
                <a:latin typeface="Arial" panose="020B0604020202020204" pitchFamily="34" charset="0"/>
              </a:rPr>
              <a:t>Scatter Plot for Success vs Payload:</a:t>
            </a:r>
            <a:endParaRPr kumimoji="0" lang="en-US" altLang="en-US" sz="18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accent1"/>
                </a:solidFill>
                <a:effectLst/>
                <a:latin typeface="Arial" panose="020B0604020202020204" pitchFamily="34" charset="0"/>
              </a:rPr>
              <a:t>Plots </a:t>
            </a:r>
            <a:r>
              <a:rPr kumimoji="0" lang="en-US" altLang="en-US" sz="1800" b="1" i="0" u="none" strike="noStrike" cap="none" normalizeH="0" baseline="0" dirty="0">
                <a:ln>
                  <a:noFill/>
                </a:ln>
                <a:solidFill>
                  <a:schemeClr val="accent1"/>
                </a:solidFill>
                <a:effectLst/>
                <a:latin typeface="Arial" panose="020B0604020202020204" pitchFamily="34" charset="0"/>
              </a:rPr>
              <a:t>payload mass</a:t>
            </a:r>
            <a:r>
              <a:rPr kumimoji="0" lang="en-US" altLang="en-US" sz="1800" b="0" i="0" u="none" strike="noStrike" cap="none" normalizeH="0" baseline="0" dirty="0">
                <a:ln>
                  <a:noFill/>
                </a:ln>
                <a:solidFill>
                  <a:schemeClr val="accent1"/>
                </a:solidFill>
                <a:effectLst/>
                <a:latin typeface="Arial" panose="020B0604020202020204" pitchFamily="34" charset="0"/>
              </a:rPr>
              <a:t> against </a:t>
            </a:r>
            <a:r>
              <a:rPr kumimoji="0" lang="en-US" altLang="en-US" sz="1800" b="1" i="0" u="none" strike="noStrike" cap="none" normalizeH="0" baseline="0" dirty="0">
                <a:ln>
                  <a:noFill/>
                </a:ln>
                <a:solidFill>
                  <a:schemeClr val="accent1"/>
                </a:solidFill>
                <a:effectLst/>
                <a:latin typeface="Arial" panose="020B0604020202020204" pitchFamily="34" charset="0"/>
              </a:rPr>
              <a:t>launch outcomes</a:t>
            </a:r>
            <a:r>
              <a:rPr kumimoji="0" lang="en-US" altLang="en-US" sz="1800" b="0" i="0" u="none" strike="noStrike" cap="none" normalizeH="0" baseline="0" dirty="0">
                <a:ln>
                  <a:noFill/>
                </a:ln>
                <a:solidFill>
                  <a:schemeClr val="accent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accent1"/>
                </a:solidFill>
                <a:effectLst/>
                <a:latin typeface="Arial" panose="020B0604020202020204" pitchFamily="34" charset="0"/>
              </a:rPr>
              <a:t>Visualizes trends and success rates for different payload sizes.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accent1"/>
                </a:solidFill>
                <a:effectLst/>
                <a:latin typeface="Arial" panose="020B0604020202020204" pitchFamily="34" charset="0"/>
              </a:rPr>
              <a:t>Dynamically updates using </a:t>
            </a:r>
            <a:r>
              <a:rPr kumimoji="0" lang="en-US" altLang="en-US" sz="1800" b="1" i="0" u="none" strike="noStrike" cap="none" normalizeH="0" baseline="0" dirty="0">
                <a:ln>
                  <a:noFill/>
                </a:ln>
                <a:solidFill>
                  <a:schemeClr val="accent1"/>
                </a:solidFill>
                <a:effectLst/>
                <a:latin typeface="Arial" panose="020B0604020202020204" pitchFamily="34" charset="0"/>
              </a:rPr>
              <a:t>callback functions</a:t>
            </a:r>
            <a:r>
              <a:rPr kumimoji="0" lang="en-US" altLang="en-US" sz="1800" b="0" i="0" u="none" strike="noStrike" cap="none" normalizeH="0" baseline="0" dirty="0">
                <a:ln>
                  <a:noFill/>
                </a:ln>
                <a:solidFill>
                  <a:schemeClr val="accent1"/>
                </a:solidFill>
                <a:effectLst/>
                <a:latin typeface="Arial" panose="020B0604020202020204" pitchFamily="34" charset="0"/>
              </a:rPr>
              <a:t> based on slider values.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accent1"/>
              </a:solidFill>
              <a:effectLst/>
              <a:latin typeface="Arial" panose="020B0604020202020204" pitchFamily="34" charset="0"/>
            </a:endParaRPr>
          </a:p>
        </p:txBody>
      </p:sp>
      <p:sp>
        <p:nvSpPr>
          <p:cNvPr id="7" name="Tekstvak 6">
            <a:extLst>
              <a:ext uri="{FF2B5EF4-FFF2-40B4-BE49-F238E27FC236}">
                <a16:creationId xmlns:a16="http://schemas.microsoft.com/office/drawing/2014/main" id="{4CDA22FE-A09B-A419-337D-2975097CDC2E}"/>
              </a:ext>
            </a:extLst>
          </p:cNvPr>
          <p:cNvSpPr txBox="1"/>
          <p:nvPr/>
        </p:nvSpPr>
        <p:spPr>
          <a:xfrm>
            <a:off x="8430095" y="1670324"/>
            <a:ext cx="3112332" cy="923330"/>
          </a:xfrm>
          <a:prstGeom prst="rect">
            <a:avLst/>
          </a:prstGeom>
          <a:noFill/>
        </p:spPr>
        <p:txBody>
          <a:bodyPr wrap="square">
            <a:spAutoFit/>
          </a:bodyPr>
          <a:lstStyle/>
          <a:p>
            <a:r>
              <a:rPr lang="en-GB" b="1" dirty="0">
                <a:solidFill>
                  <a:schemeClr val="accent1"/>
                </a:solidFill>
              </a:rPr>
              <a:t>GitHub URL of Completed </a:t>
            </a:r>
            <a:r>
              <a:rPr lang="en-GB" b="1" dirty="0" err="1">
                <a:solidFill>
                  <a:schemeClr val="accent1"/>
                </a:solidFill>
              </a:rPr>
              <a:t>Plotly</a:t>
            </a:r>
            <a:r>
              <a:rPr lang="en-GB" b="1" dirty="0">
                <a:solidFill>
                  <a:schemeClr val="accent1"/>
                </a:solidFill>
              </a:rPr>
              <a:t> Dash Application</a:t>
            </a:r>
            <a:endParaRPr lang="en-GB" dirty="0">
              <a:solidFill>
                <a:schemeClr val="accent1"/>
              </a:solidFill>
            </a:endParaRPr>
          </a:p>
          <a:p>
            <a:r>
              <a:rPr lang="en-GB" dirty="0">
                <a:solidFill>
                  <a:schemeClr val="accent1"/>
                </a:solidFill>
              </a:rPr>
              <a:t>👉</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6C657AD-D339-6DFD-9F2A-3587D583CB4D}"/>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A01E122-D74D-BE16-C298-B4F8AE4B581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3" name="Title 1">
            <a:extLst>
              <a:ext uri="{FF2B5EF4-FFF2-40B4-BE49-F238E27FC236}">
                <a16:creationId xmlns:a16="http://schemas.microsoft.com/office/drawing/2014/main" id="{EC57A601-B368-4251-E357-FFA1CD8B4C8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SpaceX Launch Records Dashboard</a:t>
            </a:r>
          </a:p>
        </p:txBody>
      </p:sp>
    </p:spTree>
    <p:extLst>
      <p:ext uri="{BB962C8B-B14F-4D97-AF65-F5344CB8AC3E}">
        <p14:creationId xmlns:p14="http://schemas.microsoft.com/office/powerpoint/2010/main" val="28888797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Rectangle 1">
            <a:extLst>
              <a:ext uri="{FF2B5EF4-FFF2-40B4-BE49-F238E27FC236}">
                <a16:creationId xmlns:a16="http://schemas.microsoft.com/office/drawing/2014/main" id="{CBAFBDD7-8809-BF7E-9693-64FED93FBB3D}"/>
              </a:ext>
            </a:extLst>
          </p:cNvPr>
          <p:cNvSpPr>
            <a:spLocks noChangeArrowheads="1"/>
          </p:cNvSpPr>
          <p:nvPr/>
        </p:nvSpPr>
        <p:spPr bwMode="auto">
          <a:xfrm>
            <a:off x="683830" y="1351508"/>
            <a:ext cx="10687961"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1"/>
                </a:solidFill>
                <a:effectLst/>
                <a:latin typeface="Arial" panose="020B0604020202020204" pitchFamily="34" charset="0"/>
              </a:rPr>
              <a:t>Overview of Finding the Best Predictive Analysis Technique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1"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1"/>
                </a:solidFill>
                <a:effectLst/>
                <a:latin typeface="Arial" panose="020B0604020202020204" pitchFamily="34" charset="0"/>
              </a:rPr>
              <a:t>1. Data Preparation:</a:t>
            </a: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Loaded the dataset into a </a:t>
            </a:r>
            <a:r>
              <a:rPr kumimoji="0" lang="en-US" altLang="en-US" sz="1100" b="1" i="0" u="none" strike="noStrike" cap="none" normalizeH="0" baseline="0" dirty="0">
                <a:ln>
                  <a:noFill/>
                </a:ln>
                <a:solidFill>
                  <a:schemeClr val="accent1"/>
                </a:solidFill>
                <a:effectLst/>
                <a:latin typeface="Arial" panose="020B0604020202020204" pitchFamily="34" charset="0"/>
              </a:rPr>
              <a:t>Pandas </a:t>
            </a:r>
            <a:r>
              <a:rPr kumimoji="0" lang="en-US" altLang="en-US" sz="1100" b="1" i="0" u="none" strike="noStrike" cap="none" normalizeH="0" baseline="0" dirty="0" err="1">
                <a:ln>
                  <a:noFill/>
                </a:ln>
                <a:solidFill>
                  <a:schemeClr val="accent1"/>
                </a:solidFill>
                <a:effectLst/>
                <a:latin typeface="Arial" panose="020B0604020202020204" pitchFamily="34" charset="0"/>
              </a:rPr>
              <a:t>DataFrame</a:t>
            </a:r>
            <a:r>
              <a:rPr kumimoji="0" lang="en-US" altLang="en-US" sz="1100" b="0" i="0" u="none" strike="noStrike" cap="none" normalizeH="0" baseline="0" dirty="0">
                <a:ln>
                  <a:noFill/>
                </a:ln>
                <a:solidFill>
                  <a:schemeClr val="accent1"/>
                </a:solidFill>
                <a:effectLst/>
                <a:latin typeface="Arial" panose="020B0604020202020204" pitchFamily="34" charset="0"/>
              </a:rPr>
              <a:t> for preprocessing and analysis.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Performed </a:t>
            </a:r>
            <a:r>
              <a:rPr kumimoji="0" lang="en-US" altLang="en-US" sz="1100" b="1" i="0" u="none" strike="noStrike" cap="none" normalizeH="0" baseline="0" dirty="0">
                <a:ln>
                  <a:noFill/>
                </a:ln>
                <a:solidFill>
                  <a:schemeClr val="accent1"/>
                </a:solidFill>
                <a:effectLst/>
                <a:latin typeface="Arial" panose="020B0604020202020204" pitchFamily="34" charset="0"/>
              </a:rPr>
              <a:t>Exploratory Data Analysis (EDA)</a:t>
            </a:r>
            <a:r>
              <a:rPr kumimoji="0" lang="en-US" altLang="en-US" sz="1100" b="0" i="0" u="none" strike="noStrike" cap="none" normalizeH="0" baseline="0" dirty="0">
                <a:ln>
                  <a:noFill/>
                </a:ln>
                <a:solidFill>
                  <a:schemeClr val="accent1"/>
                </a:solidFill>
                <a:effectLst/>
                <a:latin typeface="Arial" panose="020B0604020202020204" pitchFamily="34" charset="0"/>
              </a:rPr>
              <a:t> to understand data distribution and relationships.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1"/>
                </a:solidFill>
                <a:effectLst/>
                <a:latin typeface="Arial" panose="020B0604020202020204" pitchFamily="34" charset="0"/>
              </a:rPr>
              <a:t>2. Defining Labels (Outcome Variable):</a:t>
            </a: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Created a </a:t>
            </a:r>
            <a:r>
              <a:rPr kumimoji="0" lang="en-US" altLang="en-US" sz="1100" b="1" i="0" u="none" strike="noStrike" cap="none" normalizeH="0" baseline="0" dirty="0">
                <a:ln>
                  <a:noFill/>
                </a:ln>
                <a:solidFill>
                  <a:schemeClr val="accent1"/>
                </a:solidFill>
                <a:effectLst/>
                <a:latin typeface="Arial" panose="020B0604020202020204" pitchFamily="34" charset="0"/>
              </a:rPr>
              <a:t>NumPy array</a:t>
            </a:r>
            <a:r>
              <a:rPr kumimoji="0" lang="en-US" altLang="en-US" sz="1100" b="0" i="0" u="none" strike="noStrike" cap="none" normalizeH="0" baseline="0" dirty="0">
                <a:ln>
                  <a:noFill/>
                </a:ln>
                <a:solidFill>
                  <a:schemeClr val="accent1"/>
                </a:solidFill>
                <a:effectLst/>
                <a:latin typeface="Arial" panose="020B0604020202020204" pitchFamily="34" charset="0"/>
              </a:rPr>
              <a:t> from the </a:t>
            </a:r>
            <a:r>
              <a:rPr kumimoji="0" lang="en-US" altLang="en-US" sz="1100" b="1" i="0" u="none" strike="noStrike" cap="none" normalizeH="0" baseline="0" dirty="0">
                <a:ln>
                  <a:noFill/>
                </a:ln>
                <a:solidFill>
                  <a:schemeClr val="accent1"/>
                </a:solidFill>
                <a:effectLst/>
                <a:latin typeface="Arial" panose="020B0604020202020204" pitchFamily="34" charset="0"/>
              </a:rPr>
              <a:t>Class</a:t>
            </a:r>
            <a:r>
              <a:rPr kumimoji="0" lang="en-US" altLang="en-US" sz="1100" b="0" i="0" u="none" strike="noStrike" cap="none" normalizeH="0" baseline="0" dirty="0">
                <a:ln>
                  <a:noFill/>
                </a:ln>
                <a:solidFill>
                  <a:schemeClr val="accent1"/>
                </a:solidFill>
                <a:effectLst/>
                <a:latin typeface="Arial" panose="020B0604020202020204" pitchFamily="34" charset="0"/>
              </a:rPr>
              <a:t> column, representing whether the Falcon 9 booster landed successfully (</a:t>
            </a:r>
            <a:r>
              <a:rPr kumimoji="0" lang="en-US" altLang="en-US" sz="1100" b="1" i="0" u="none" strike="noStrike" cap="none" normalizeH="0" baseline="0" dirty="0">
                <a:ln>
                  <a:noFill/>
                </a:ln>
                <a:solidFill>
                  <a:schemeClr val="accent1"/>
                </a:solidFill>
                <a:effectLst/>
                <a:latin typeface="Arial" panose="020B0604020202020204" pitchFamily="34" charset="0"/>
              </a:rPr>
              <a:t>1</a:t>
            </a:r>
            <a:r>
              <a:rPr kumimoji="0" lang="en-US" altLang="en-US" sz="1100" b="0" i="0" u="none" strike="noStrike" cap="none" normalizeH="0" baseline="0" dirty="0">
                <a:ln>
                  <a:noFill/>
                </a:ln>
                <a:solidFill>
                  <a:schemeClr val="accent1"/>
                </a:solidFill>
                <a:effectLst/>
                <a:latin typeface="Arial" panose="020B0604020202020204" pitchFamily="34" charset="0"/>
              </a:rPr>
              <a:t>) or failed (</a:t>
            </a:r>
            <a:r>
              <a:rPr kumimoji="0" lang="en-US" altLang="en-US" sz="1100" b="1" i="0" u="none" strike="noStrike" cap="none" normalizeH="0" baseline="0" dirty="0">
                <a:ln>
                  <a:noFill/>
                </a:ln>
                <a:solidFill>
                  <a:schemeClr val="accent1"/>
                </a:solidFill>
                <a:effectLst/>
                <a:latin typeface="Arial" panose="020B0604020202020204" pitchFamily="34" charset="0"/>
              </a:rPr>
              <a:t>0</a:t>
            </a:r>
            <a:r>
              <a:rPr kumimoji="0" lang="en-US" altLang="en-US" sz="1100" b="0" i="0" u="none" strike="noStrike" cap="none" normalizeH="0" baseline="0" dirty="0">
                <a:ln>
                  <a:noFill/>
                </a:ln>
                <a:solidFill>
                  <a:schemeClr val="accent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Converted the column into a NumPy array using: </a:t>
            </a:r>
            <a:r>
              <a:rPr kumimoji="0" lang="en-US" altLang="en-US" sz="1100" b="0" i="0" u="none" strike="noStrike" cap="none" normalizeH="0" baseline="0" dirty="0">
                <a:ln>
                  <a:noFill/>
                </a:ln>
                <a:solidFill>
                  <a:schemeClr val="accent1"/>
                </a:solidFill>
                <a:effectLst/>
                <a:latin typeface="Arial Unicode MS"/>
              </a:rPr>
              <a:t>Y = data['Class'].</a:t>
            </a:r>
            <a:r>
              <a:rPr kumimoji="0" lang="en-US" altLang="en-US" sz="1100" b="0" i="0" u="none" strike="noStrike" cap="none" normalizeH="0" baseline="0" dirty="0" err="1">
                <a:ln>
                  <a:noFill/>
                </a:ln>
                <a:solidFill>
                  <a:schemeClr val="accent1"/>
                </a:solidFill>
                <a:effectLst/>
                <a:latin typeface="Arial Unicode MS"/>
              </a:rPr>
              <a:t>to_numpy</a:t>
            </a:r>
            <a:r>
              <a:rPr kumimoji="0" lang="en-US" altLang="en-US" sz="1100" b="0" i="0" u="none" strike="noStrike" cap="none" normalizeH="0" baseline="0" dirty="0">
                <a:ln>
                  <a:noFill/>
                </a:ln>
                <a:solidFill>
                  <a:schemeClr val="accent1"/>
                </a:solidFill>
                <a:effectLst/>
                <a:latin typeface="Arial Unicode MS"/>
              </a:rPr>
              <a:t>() </a:t>
            </a:r>
            <a:endParaRPr kumimoji="0" lang="en-US" altLang="en-US" sz="1100" b="0" i="0" u="none" strike="noStrike" cap="none" normalizeH="0" baseline="0" dirty="0">
              <a:ln>
                <a:noFill/>
              </a:ln>
              <a:solidFill>
                <a:schemeClr val="accent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1"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1"/>
                </a:solidFill>
                <a:effectLst/>
                <a:latin typeface="Arial" panose="020B0604020202020204" pitchFamily="34" charset="0"/>
              </a:rPr>
              <a:t>3. Feature Standardization:</a:t>
            </a: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Used </a:t>
            </a:r>
            <a:r>
              <a:rPr kumimoji="0" lang="en-US" altLang="en-US" sz="1100" b="1" i="0" u="none" strike="noStrike" cap="none" normalizeH="0" baseline="0" dirty="0" err="1">
                <a:ln>
                  <a:noFill/>
                </a:ln>
                <a:solidFill>
                  <a:schemeClr val="accent1"/>
                </a:solidFill>
                <a:effectLst/>
                <a:latin typeface="Arial" panose="020B0604020202020204" pitchFamily="34" charset="0"/>
              </a:rPr>
              <a:t>StandardScaler</a:t>
            </a:r>
            <a:r>
              <a:rPr kumimoji="0" lang="en-US" altLang="en-US" sz="1100" b="1" i="0" u="none" strike="noStrike" cap="none" normalizeH="0" baseline="0" dirty="0">
                <a:ln>
                  <a:noFill/>
                </a:ln>
                <a:solidFill>
                  <a:schemeClr val="accent1"/>
                </a:solidFill>
                <a:effectLst/>
                <a:latin typeface="Arial" panose="020B0604020202020204" pitchFamily="34" charset="0"/>
              </a:rPr>
              <a:t>()</a:t>
            </a:r>
            <a:r>
              <a:rPr kumimoji="0" lang="en-US" altLang="en-US" sz="1100" b="0" i="0" u="none" strike="noStrike" cap="none" normalizeH="0" baseline="0" dirty="0">
                <a:ln>
                  <a:noFill/>
                </a:ln>
                <a:solidFill>
                  <a:schemeClr val="accent1"/>
                </a:solidFill>
                <a:effectLst/>
                <a:latin typeface="Arial" panose="020B0604020202020204" pitchFamily="34" charset="0"/>
              </a:rPr>
              <a:t> from </a:t>
            </a:r>
            <a:r>
              <a:rPr kumimoji="0" lang="en-US" altLang="en-US" sz="1100" b="1" i="0" u="none" strike="noStrike" cap="none" normalizeH="0" baseline="0" dirty="0" err="1">
                <a:ln>
                  <a:noFill/>
                </a:ln>
                <a:solidFill>
                  <a:schemeClr val="accent1"/>
                </a:solidFill>
                <a:effectLst/>
                <a:latin typeface="Arial" panose="020B0604020202020204" pitchFamily="34" charset="0"/>
              </a:rPr>
              <a:t>sklearn.preprocessing</a:t>
            </a:r>
            <a:r>
              <a:rPr kumimoji="0" lang="en-US" altLang="en-US" sz="1100" b="0" i="0" u="none" strike="noStrike" cap="none" normalizeH="0" baseline="0" dirty="0">
                <a:ln>
                  <a:noFill/>
                </a:ln>
                <a:solidFill>
                  <a:schemeClr val="accent1"/>
                </a:solidFill>
                <a:effectLst/>
                <a:latin typeface="Arial" panose="020B0604020202020204" pitchFamily="34" charset="0"/>
              </a:rPr>
              <a:t> to </a:t>
            </a:r>
            <a:r>
              <a:rPr kumimoji="0" lang="en-US" altLang="en-US" sz="1100" b="1" i="0" u="none" strike="noStrike" cap="none" normalizeH="0" baseline="0" dirty="0">
                <a:ln>
                  <a:noFill/>
                </a:ln>
                <a:solidFill>
                  <a:schemeClr val="accent1"/>
                </a:solidFill>
                <a:effectLst/>
                <a:latin typeface="Arial" panose="020B0604020202020204" pitchFamily="34" charset="0"/>
              </a:rPr>
              <a:t>normalize features (X)</a:t>
            </a:r>
            <a:r>
              <a:rPr kumimoji="0" lang="en-US" altLang="en-US" sz="1100" b="0" i="0" u="none" strike="noStrike" cap="none" normalizeH="0" baseline="0" dirty="0">
                <a:ln>
                  <a:noFill/>
                </a:ln>
                <a:solidFill>
                  <a:schemeClr val="accent1"/>
                </a:solidFill>
                <a:effectLst/>
                <a:latin typeface="Arial" panose="020B0604020202020204" pitchFamily="34" charset="0"/>
              </a:rPr>
              <a:t>, ensuring all features are on the same scale, improving model performance. </a:t>
            </a:r>
            <a:r>
              <a:rPr kumimoji="0" lang="en-US" altLang="en-US" sz="1100" b="0" i="0" u="none" strike="noStrike" cap="none" normalizeH="0" baseline="0" dirty="0">
                <a:ln>
                  <a:noFill/>
                </a:ln>
                <a:solidFill>
                  <a:schemeClr val="accent1"/>
                </a:solidFill>
                <a:effectLst/>
                <a:latin typeface="Arial Unicode MS"/>
              </a:rPr>
              <a:t>from </a:t>
            </a:r>
            <a:r>
              <a:rPr kumimoji="0" lang="en-US" altLang="en-US" sz="1100" b="0" i="0" u="none" strike="noStrike" cap="none" normalizeH="0" baseline="0" dirty="0" err="1">
                <a:ln>
                  <a:noFill/>
                </a:ln>
                <a:solidFill>
                  <a:schemeClr val="accent1"/>
                </a:solidFill>
                <a:effectLst/>
                <a:latin typeface="Arial Unicode MS"/>
              </a:rPr>
              <a:t>sklearn.preprocessing</a:t>
            </a:r>
            <a:r>
              <a:rPr kumimoji="0" lang="en-US" altLang="en-US" sz="1100" b="0" i="0" u="none" strike="noStrike" cap="none" normalizeH="0" baseline="0" dirty="0">
                <a:ln>
                  <a:noFill/>
                </a:ln>
                <a:solidFill>
                  <a:schemeClr val="accent1"/>
                </a:solidFill>
                <a:effectLst/>
                <a:latin typeface="Arial Unicode MS"/>
              </a:rPr>
              <a:t> import </a:t>
            </a:r>
            <a:r>
              <a:rPr kumimoji="0" lang="en-US" altLang="en-US" sz="1100" b="0" i="0" u="none" strike="noStrike" cap="none" normalizeH="0" baseline="0" dirty="0" err="1">
                <a:ln>
                  <a:noFill/>
                </a:ln>
                <a:solidFill>
                  <a:schemeClr val="accent1"/>
                </a:solidFill>
                <a:effectLst/>
                <a:latin typeface="Arial Unicode MS"/>
              </a:rPr>
              <a:t>StandardScaler</a:t>
            </a:r>
            <a:r>
              <a:rPr kumimoji="0" lang="en-US" altLang="en-US" sz="1100" b="0" i="0" u="none" strike="noStrike" cap="none" normalizeH="0" baseline="0" dirty="0">
                <a:ln>
                  <a:noFill/>
                </a:ln>
                <a:solidFill>
                  <a:schemeClr val="accent1"/>
                </a:solidFill>
                <a:effectLst/>
                <a:latin typeface="Arial Unicode MS"/>
              </a:rPr>
              <a:t> scaler = </a:t>
            </a:r>
            <a:r>
              <a:rPr kumimoji="0" lang="en-US" altLang="en-US" sz="1100" b="0" i="0" u="none" strike="noStrike" cap="none" normalizeH="0" baseline="0" dirty="0" err="1">
                <a:ln>
                  <a:noFill/>
                </a:ln>
                <a:solidFill>
                  <a:schemeClr val="accent1"/>
                </a:solidFill>
                <a:effectLst/>
                <a:latin typeface="Arial Unicode MS"/>
              </a:rPr>
              <a:t>StandardScaler</a:t>
            </a:r>
            <a:r>
              <a:rPr kumimoji="0" lang="en-US" altLang="en-US" sz="1100" b="0" i="0" u="none" strike="noStrike" cap="none" normalizeH="0" baseline="0" dirty="0">
                <a:ln>
                  <a:noFill/>
                </a:ln>
                <a:solidFill>
                  <a:schemeClr val="accent1"/>
                </a:solidFill>
                <a:effectLst/>
                <a:latin typeface="Arial Unicode MS"/>
              </a:rPr>
              <a:t>() X = </a:t>
            </a:r>
            <a:r>
              <a:rPr kumimoji="0" lang="en-US" altLang="en-US" sz="1100" b="0" i="0" u="none" strike="noStrike" cap="none" normalizeH="0" baseline="0" dirty="0" err="1">
                <a:ln>
                  <a:noFill/>
                </a:ln>
                <a:solidFill>
                  <a:schemeClr val="accent1"/>
                </a:solidFill>
                <a:effectLst/>
                <a:latin typeface="Arial Unicode MS"/>
              </a:rPr>
              <a:t>scaler.fit_transform</a:t>
            </a:r>
            <a:r>
              <a:rPr kumimoji="0" lang="en-US" altLang="en-US" sz="1100" b="0" i="0" u="none" strike="noStrike" cap="none" normalizeH="0" baseline="0" dirty="0">
                <a:ln>
                  <a:noFill/>
                </a:ln>
                <a:solidFill>
                  <a:schemeClr val="accent1"/>
                </a:solidFill>
                <a:effectLst/>
                <a:latin typeface="Arial Unicode MS"/>
              </a:rPr>
              <a:t>(X) </a:t>
            </a:r>
            <a:endParaRPr kumimoji="0" lang="en-US" altLang="en-US" sz="1100" b="0" i="0" u="none" strike="noStrike" cap="none" normalizeH="0" baseline="0" dirty="0">
              <a:ln>
                <a:noFill/>
              </a:ln>
              <a:solidFill>
                <a:schemeClr val="accent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1"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1"/>
                </a:solidFill>
                <a:effectLst/>
                <a:latin typeface="Arial" panose="020B0604020202020204" pitchFamily="34" charset="0"/>
              </a:rPr>
              <a:t>4. Data Splitting for Training and Testing:</a:t>
            </a: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Split the data into </a:t>
            </a:r>
            <a:r>
              <a:rPr kumimoji="0" lang="en-US" altLang="en-US" sz="1100" b="1" i="0" u="none" strike="noStrike" cap="none" normalizeH="0" baseline="0" dirty="0">
                <a:ln>
                  <a:noFill/>
                </a:ln>
                <a:solidFill>
                  <a:schemeClr val="accent1"/>
                </a:solidFill>
                <a:effectLst/>
                <a:latin typeface="Arial" panose="020B0604020202020204" pitchFamily="34" charset="0"/>
              </a:rPr>
              <a:t>training</a:t>
            </a:r>
            <a:r>
              <a:rPr kumimoji="0" lang="en-US" altLang="en-US" sz="1100" b="0" i="0" u="none" strike="noStrike" cap="none" normalizeH="0" baseline="0" dirty="0">
                <a:ln>
                  <a:noFill/>
                </a:ln>
                <a:solidFill>
                  <a:schemeClr val="accent1"/>
                </a:solidFill>
                <a:effectLst/>
                <a:latin typeface="Arial" panose="020B0604020202020204" pitchFamily="34" charset="0"/>
              </a:rPr>
              <a:t> and </a:t>
            </a:r>
            <a:r>
              <a:rPr kumimoji="0" lang="en-US" altLang="en-US" sz="1100" b="1" i="0" u="none" strike="noStrike" cap="none" normalizeH="0" baseline="0" dirty="0">
                <a:ln>
                  <a:noFill/>
                </a:ln>
                <a:solidFill>
                  <a:schemeClr val="accent1"/>
                </a:solidFill>
                <a:effectLst/>
                <a:latin typeface="Arial" panose="020B0604020202020204" pitchFamily="34" charset="0"/>
              </a:rPr>
              <a:t>testing</a:t>
            </a:r>
            <a:r>
              <a:rPr kumimoji="0" lang="en-US" altLang="en-US" sz="1100" b="0" i="0" u="none" strike="noStrike" cap="none" normalizeH="0" baseline="0" dirty="0">
                <a:ln>
                  <a:noFill/>
                </a:ln>
                <a:solidFill>
                  <a:schemeClr val="accent1"/>
                </a:solidFill>
                <a:effectLst/>
                <a:latin typeface="Arial" panose="020B0604020202020204" pitchFamily="34" charset="0"/>
              </a:rPr>
              <a:t> sets using </a:t>
            </a:r>
            <a:r>
              <a:rPr kumimoji="0" lang="en-US" altLang="en-US" sz="1100" b="1" i="0" u="none" strike="noStrike" cap="none" normalizeH="0" baseline="0" dirty="0" err="1">
                <a:ln>
                  <a:noFill/>
                </a:ln>
                <a:solidFill>
                  <a:schemeClr val="accent1"/>
                </a:solidFill>
                <a:effectLst/>
                <a:latin typeface="Arial" panose="020B0604020202020204" pitchFamily="34" charset="0"/>
              </a:rPr>
              <a:t>train_test_split</a:t>
            </a:r>
            <a:r>
              <a:rPr kumimoji="0" lang="en-US" altLang="en-US" sz="1100" b="1" i="0" u="none" strike="noStrike" cap="none" normalizeH="0" baseline="0" dirty="0">
                <a:ln>
                  <a:noFill/>
                </a:ln>
                <a:solidFill>
                  <a:schemeClr val="accent1"/>
                </a:solidFill>
                <a:effectLst/>
                <a:latin typeface="Arial" panose="020B0604020202020204" pitchFamily="34" charset="0"/>
              </a:rPr>
              <a:t>()</a:t>
            </a:r>
            <a:r>
              <a:rPr kumimoji="0" lang="en-US" altLang="en-US" sz="1100" b="0" i="0" u="none" strike="noStrike" cap="none" normalizeH="0" baseline="0" dirty="0">
                <a:ln>
                  <a:noFill/>
                </a:ln>
                <a:solidFill>
                  <a:schemeClr val="accent1"/>
                </a:solidFill>
                <a:effectLst/>
                <a:latin typeface="Arial" panose="020B0604020202020204" pitchFamily="34" charset="0"/>
              </a:rPr>
              <a:t> from </a:t>
            </a:r>
            <a:r>
              <a:rPr kumimoji="0" lang="en-US" altLang="en-US" sz="1100" b="1" i="0" u="none" strike="noStrike" cap="none" normalizeH="0" baseline="0" dirty="0" err="1">
                <a:ln>
                  <a:noFill/>
                </a:ln>
                <a:solidFill>
                  <a:schemeClr val="accent1"/>
                </a:solidFill>
                <a:effectLst/>
                <a:latin typeface="Arial" panose="020B0604020202020204" pitchFamily="34" charset="0"/>
              </a:rPr>
              <a:t>sklearn.model_selection</a:t>
            </a:r>
            <a:r>
              <a:rPr kumimoji="0" lang="en-US" altLang="en-US" sz="1100" b="0" i="0" u="none" strike="noStrike" cap="none" normalizeH="0" baseline="0" dirty="0">
                <a:ln>
                  <a:noFill/>
                </a:ln>
                <a:solidFill>
                  <a:schemeClr val="accent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Allocated </a:t>
            </a:r>
            <a:r>
              <a:rPr kumimoji="0" lang="en-US" altLang="en-US" sz="1100" b="1" i="0" u="none" strike="noStrike" cap="none" normalizeH="0" baseline="0" dirty="0">
                <a:ln>
                  <a:noFill/>
                </a:ln>
                <a:solidFill>
                  <a:schemeClr val="accent1"/>
                </a:solidFill>
                <a:effectLst/>
                <a:latin typeface="Arial" panose="020B0604020202020204" pitchFamily="34" charset="0"/>
              </a:rPr>
              <a:t>80%</a:t>
            </a:r>
            <a:r>
              <a:rPr kumimoji="0" lang="en-US" altLang="en-US" sz="1100" b="0" i="0" u="none" strike="noStrike" cap="none" normalizeH="0" baseline="0" dirty="0">
                <a:ln>
                  <a:noFill/>
                </a:ln>
                <a:solidFill>
                  <a:schemeClr val="accent1"/>
                </a:solidFill>
                <a:effectLst/>
                <a:latin typeface="Arial" panose="020B0604020202020204" pitchFamily="34" charset="0"/>
              </a:rPr>
              <a:t> of the data for training and </a:t>
            </a:r>
            <a:r>
              <a:rPr kumimoji="0" lang="en-US" altLang="en-US" sz="1100" b="1" i="0" u="none" strike="noStrike" cap="none" normalizeH="0" baseline="0" dirty="0">
                <a:ln>
                  <a:noFill/>
                </a:ln>
                <a:solidFill>
                  <a:schemeClr val="accent1"/>
                </a:solidFill>
                <a:effectLst/>
                <a:latin typeface="Arial" panose="020B0604020202020204" pitchFamily="34" charset="0"/>
              </a:rPr>
              <a:t>20%</a:t>
            </a:r>
            <a:r>
              <a:rPr kumimoji="0" lang="en-US" altLang="en-US" sz="1100" b="0" i="0" u="none" strike="noStrike" cap="none" normalizeH="0" baseline="0" dirty="0">
                <a:ln>
                  <a:noFill/>
                </a:ln>
                <a:solidFill>
                  <a:schemeClr val="accent1"/>
                </a:solidFill>
                <a:effectLst/>
                <a:latin typeface="Arial" panose="020B0604020202020204" pitchFamily="34" charset="0"/>
              </a:rPr>
              <a:t> for testing, with a </a:t>
            </a:r>
            <a:r>
              <a:rPr kumimoji="0" lang="en-US" altLang="en-US" sz="1100" b="1" i="0" u="none" strike="noStrike" cap="none" normalizeH="0" baseline="0" dirty="0">
                <a:ln>
                  <a:noFill/>
                </a:ln>
                <a:solidFill>
                  <a:schemeClr val="accent1"/>
                </a:solidFill>
                <a:effectLst/>
                <a:latin typeface="Arial" panose="020B0604020202020204" pitchFamily="34" charset="0"/>
              </a:rPr>
              <a:t>random state of 2</a:t>
            </a:r>
            <a:r>
              <a:rPr kumimoji="0" lang="en-US" altLang="en-US" sz="1100" b="0" i="0" u="none" strike="noStrike" cap="none" normalizeH="0" baseline="0" dirty="0">
                <a:ln>
                  <a:noFill/>
                </a:ln>
                <a:solidFill>
                  <a:schemeClr val="accent1"/>
                </a:solidFill>
                <a:effectLst/>
                <a:latin typeface="Arial" panose="020B0604020202020204" pitchFamily="34" charset="0"/>
              </a:rPr>
              <a:t> for reproducibility. </a:t>
            </a:r>
            <a:r>
              <a:rPr kumimoji="0" lang="en-US" altLang="en-US" sz="1100" b="0" i="0" u="none" strike="noStrike" cap="none" normalizeH="0" baseline="0" dirty="0">
                <a:ln>
                  <a:noFill/>
                </a:ln>
                <a:solidFill>
                  <a:schemeClr val="accent1"/>
                </a:solidFill>
                <a:effectLst/>
                <a:latin typeface="Arial Unicode MS"/>
              </a:rPr>
              <a:t>from </a:t>
            </a:r>
            <a:r>
              <a:rPr kumimoji="0" lang="en-US" altLang="en-US" sz="1100" b="0" i="0" u="none" strike="noStrike" cap="none" normalizeH="0" baseline="0" dirty="0" err="1">
                <a:ln>
                  <a:noFill/>
                </a:ln>
                <a:solidFill>
                  <a:schemeClr val="accent1"/>
                </a:solidFill>
                <a:effectLst/>
                <a:latin typeface="Arial Unicode MS"/>
              </a:rPr>
              <a:t>sklearn.model_selection</a:t>
            </a:r>
            <a:r>
              <a:rPr kumimoji="0" lang="en-US" altLang="en-US" sz="1100" b="0" i="0" u="none" strike="noStrike" cap="none" normalizeH="0" baseline="0" dirty="0">
                <a:ln>
                  <a:noFill/>
                </a:ln>
                <a:solidFill>
                  <a:schemeClr val="accent1"/>
                </a:solidFill>
                <a:effectLst/>
                <a:latin typeface="Arial Unicode MS"/>
              </a:rPr>
              <a:t> import </a:t>
            </a:r>
            <a:r>
              <a:rPr kumimoji="0" lang="en-US" altLang="en-US" sz="1100" b="0" i="0" u="none" strike="noStrike" cap="none" normalizeH="0" baseline="0" dirty="0" err="1">
                <a:ln>
                  <a:noFill/>
                </a:ln>
                <a:solidFill>
                  <a:schemeClr val="accent1"/>
                </a:solidFill>
                <a:effectLst/>
                <a:latin typeface="Arial Unicode MS"/>
              </a:rPr>
              <a:t>train_test_split</a:t>
            </a:r>
            <a:r>
              <a:rPr kumimoji="0" lang="en-US" altLang="en-US" sz="1100" b="0" i="0" u="none" strike="noStrike" cap="none" normalizeH="0" baseline="0" dirty="0">
                <a:ln>
                  <a:noFill/>
                </a:ln>
                <a:solidFill>
                  <a:schemeClr val="accent1"/>
                </a:solidFill>
                <a:effectLst/>
                <a:latin typeface="Arial Unicode MS"/>
              </a:rPr>
              <a:t> </a:t>
            </a:r>
            <a:r>
              <a:rPr kumimoji="0" lang="en-US" altLang="en-US" sz="1100" b="0" i="0" u="none" strike="noStrike" cap="none" normalizeH="0" baseline="0" dirty="0" err="1">
                <a:ln>
                  <a:noFill/>
                </a:ln>
                <a:solidFill>
                  <a:schemeClr val="accent1"/>
                </a:solidFill>
                <a:effectLst/>
                <a:latin typeface="Arial Unicode MS"/>
              </a:rPr>
              <a:t>X_train</a:t>
            </a:r>
            <a:r>
              <a:rPr kumimoji="0" lang="en-US" altLang="en-US" sz="1100" b="0" i="0" u="none" strike="noStrike" cap="none" normalizeH="0" baseline="0" dirty="0">
                <a:ln>
                  <a:noFill/>
                </a:ln>
                <a:solidFill>
                  <a:schemeClr val="accent1"/>
                </a:solidFill>
                <a:effectLst/>
                <a:latin typeface="Arial Unicode MS"/>
              </a:rPr>
              <a:t>, </a:t>
            </a:r>
            <a:r>
              <a:rPr kumimoji="0" lang="en-US" altLang="en-US" sz="1100" b="0" i="0" u="none" strike="noStrike" cap="none" normalizeH="0" baseline="0" dirty="0" err="1">
                <a:ln>
                  <a:noFill/>
                </a:ln>
                <a:solidFill>
                  <a:schemeClr val="accent1"/>
                </a:solidFill>
                <a:effectLst/>
                <a:latin typeface="Arial Unicode MS"/>
              </a:rPr>
              <a:t>X_test</a:t>
            </a:r>
            <a:r>
              <a:rPr kumimoji="0" lang="en-US" altLang="en-US" sz="1100" b="0" i="0" u="none" strike="noStrike" cap="none" normalizeH="0" baseline="0" dirty="0">
                <a:ln>
                  <a:noFill/>
                </a:ln>
                <a:solidFill>
                  <a:schemeClr val="accent1"/>
                </a:solidFill>
                <a:effectLst/>
                <a:latin typeface="Arial Unicode MS"/>
              </a:rPr>
              <a:t>, </a:t>
            </a:r>
            <a:r>
              <a:rPr kumimoji="0" lang="en-US" altLang="en-US" sz="1100" b="0" i="0" u="none" strike="noStrike" cap="none" normalizeH="0" baseline="0" dirty="0" err="1">
                <a:ln>
                  <a:noFill/>
                </a:ln>
                <a:solidFill>
                  <a:schemeClr val="accent1"/>
                </a:solidFill>
                <a:effectLst/>
                <a:latin typeface="Arial Unicode MS"/>
              </a:rPr>
              <a:t>Y_train</a:t>
            </a:r>
            <a:r>
              <a:rPr kumimoji="0" lang="en-US" altLang="en-US" sz="1100" b="0" i="0" u="none" strike="noStrike" cap="none" normalizeH="0" baseline="0" dirty="0">
                <a:ln>
                  <a:noFill/>
                </a:ln>
                <a:solidFill>
                  <a:schemeClr val="accent1"/>
                </a:solidFill>
                <a:effectLst/>
                <a:latin typeface="Arial Unicode MS"/>
              </a:rPr>
              <a:t>, </a:t>
            </a:r>
            <a:r>
              <a:rPr kumimoji="0" lang="en-US" altLang="en-US" sz="1100" b="0" i="0" u="none" strike="noStrike" cap="none" normalizeH="0" baseline="0" dirty="0" err="1">
                <a:ln>
                  <a:noFill/>
                </a:ln>
                <a:solidFill>
                  <a:schemeClr val="accent1"/>
                </a:solidFill>
                <a:effectLst/>
                <a:latin typeface="Arial Unicode MS"/>
              </a:rPr>
              <a:t>Y_test</a:t>
            </a:r>
            <a:r>
              <a:rPr kumimoji="0" lang="en-US" altLang="en-US" sz="1100" b="0" i="0" u="none" strike="noStrike" cap="none" normalizeH="0" baseline="0" dirty="0">
                <a:ln>
                  <a:noFill/>
                </a:ln>
                <a:solidFill>
                  <a:schemeClr val="accent1"/>
                </a:solidFill>
                <a:effectLst/>
                <a:latin typeface="Arial Unicode MS"/>
              </a:rPr>
              <a:t> = </a:t>
            </a:r>
            <a:r>
              <a:rPr kumimoji="0" lang="en-US" altLang="en-US" sz="1100" b="0" i="0" u="none" strike="noStrike" cap="none" normalizeH="0" baseline="0" dirty="0" err="1">
                <a:ln>
                  <a:noFill/>
                </a:ln>
                <a:solidFill>
                  <a:schemeClr val="accent1"/>
                </a:solidFill>
                <a:effectLst/>
                <a:latin typeface="Arial Unicode MS"/>
              </a:rPr>
              <a:t>train_test_split</a:t>
            </a:r>
            <a:r>
              <a:rPr kumimoji="0" lang="en-US" altLang="en-US" sz="1100" b="0" i="0" u="none" strike="noStrike" cap="none" normalizeH="0" baseline="0" dirty="0">
                <a:ln>
                  <a:noFill/>
                </a:ln>
                <a:solidFill>
                  <a:schemeClr val="accent1"/>
                </a:solidFill>
                <a:effectLst/>
                <a:latin typeface="Arial Unicode MS"/>
              </a:rPr>
              <a:t>(X, Y, </a:t>
            </a:r>
            <a:r>
              <a:rPr kumimoji="0" lang="en-US" altLang="en-US" sz="1100" b="0" i="0" u="none" strike="noStrike" cap="none" normalizeH="0" baseline="0" dirty="0" err="1">
                <a:ln>
                  <a:noFill/>
                </a:ln>
                <a:solidFill>
                  <a:schemeClr val="accent1"/>
                </a:solidFill>
                <a:effectLst/>
                <a:latin typeface="Arial Unicode MS"/>
              </a:rPr>
              <a:t>test_size</a:t>
            </a:r>
            <a:r>
              <a:rPr kumimoji="0" lang="en-US" altLang="en-US" sz="1100" b="0" i="0" u="none" strike="noStrike" cap="none" normalizeH="0" baseline="0" dirty="0">
                <a:ln>
                  <a:noFill/>
                </a:ln>
                <a:solidFill>
                  <a:schemeClr val="accent1"/>
                </a:solidFill>
                <a:effectLst/>
                <a:latin typeface="Arial Unicode MS"/>
              </a:rPr>
              <a:t>=0.2, </a:t>
            </a:r>
            <a:r>
              <a:rPr kumimoji="0" lang="en-US" altLang="en-US" sz="1100" b="0" i="0" u="none" strike="noStrike" cap="none" normalizeH="0" baseline="0" dirty="0" err="1">
                <a:ln>
                  <a:noFill/>
                </a:ln>
                <a:solidFill>
                  <a:schemeClr val="accent1"/>
                </a:solidFill>
                <a:effectLst/>
                <a:latin typeface="Arial Unicode MS"/>
              </a:rPr>
              <a:t>random_state</a:t>
            </a:r>
            <a:r>
              <a:rPr kumimoji="0" lang="en-US" altLang="en-US" sz="1100" b="0" i="0" u="none" strike="noStrike" cap="none" normalizeH="0" baseline="0" dirty="0">
                <a:ln>
                  <a:noFill/>
                </a:ln>
                <a:solidFill>
                  <a:schemeClr val="accent1"/>
                </a:solidFill>
                <a:effectLst/>
                <a:latin typeface="Arial Unicode MS"/>
              </a:rPr>
              <a:t>=2) </a:t>
            </a:r>
            <a:endParaRPr kumimoji="0" lang="en-US" altLang="en-US" sz="1100" b="0" i="0" u="none" strike="noStrike" cap="none" normalizeH="0" baseline="0" dirty="0">
              <a:ln>
                <a:noFill/>
              </a:ln>
              <a:solidFill>
                <a:schemeClr val="accent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1"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1"/>
                </a:solidFill>
                <a:effectLst/>
                <a:latin typeface="Arial" panose="020B0604020202020204" pitchFamily="34" charset="0"/>
              </a:rPr>
              <a:t>5. Model Selection:</a:t>
            </a:r>
            <a:endParaRPr kumimoji="0" lang="en-US" altLang="en-US" sz="11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Evaluated different supervised machine learning models like </a:t>
            </a:r>
            <a:r>
              <a:rPr kumimoji="0" lang="en-US" altLang="en-US" sz="1100" b="1" i="0" u="none" strike="noStrike" cap="none" normalizeH="0" baseline="0" dirty="0">
                <a:ln>
                  <a:noFill/>
                </a:ln>
                <a:solidFill>
                  <a:schemeClr val="accent1"/>
                </a:solidFill>
                <a:effectLst/>
                <a:latin typeface="Arial" panose="020B0604020202020204" pitchFamily="34" charset="0"/>
              </a:rPr>
              <a:t>Logistic Regression</a:t>
            </a:r>
            <a:r>
              <a:rPr kumimoji="0" lang="en-US" altLang="en-US" sz="1100" b="0" i="0" u="none" strike="noStrike" cap="none" normalizeH="0" baseline="0" dirty="0">
                <a:ln>
                  <a:noFill/>
                </a:ln>
                <a:solidFill>
                  <a:schemeClr val="accent1"/>
                </a:solidFill>
                <a:effectLst/>
                <a:latin typeface="Arial" panose="020B0604020202020204" pitchFamily="34" charset="0"/>
              </a:rPr>
              <a:t>, </a:t>
            </a:r>
            <a:r>
              <a:rPr kumimoji="0" lang="en-US" altLang="en-US" sz="1100" b="1" i="0" u="none" strike="noStrike" cap="none" normalizeH="0" baseline="0" dirty="0">
                <a:ln>
                  <a:noFill/>
                </a:ln>
                <a:solidFill>
                  <a:schemeClr val="accent1"/>
                </a:solidFill>
                <a:effectLst/>
                <a:latin typeface="Arial" panose="020B0604020202020204" pitchFamily="34" charset="0"/>
              </a:rPr>
              <a:t>K-Nearest Neighbors (KNN)</a:t>
            </a:r>
            <a:r>
              <a:rPr kumimoji="0" lang="en-US" altLang="en-US" sz="1100" b="0" i="0" u="none" strike="noStrike" cap="none" normalizeH="0" baseline="0" dirty="0">
                <a:ln>
                  <a:noFill/>
                </a:ln>
                <a:solidFill>
                  <a:schemeClr val="accent1"/>
                </a:solidFill>
                <a:effectLst/>
                <a:latin typeface="Arial" panose="020B0604020202020204" pitchFamily="34" charset="0"/>
              </a:rPr>
              <a:t>, </a:t>
            </a:r>
            <a:r>
              <a:rPr kumimoji="0" lang="en-US" altLang="en-US" sz="1100" b="1" i="0" u="none" strike="noStrike" cap="none" normalizeH="0" baseline="0" dirty="0">
                <a:ln>
                  <a:noFill/>
                </a:ln>
                <a:solidFill>
                  <a:schemeClr val="accent1"/>
                </a:solidFill>
                <a:effectLst/>
                <a:latin typeface="Arial" panose="020B0604020202020204" pitchFamily="34" charset="0"/>
              </a:rPr>
              <a:t>Support Vector Machines (SVM)</a:t>
            </a:r>
            <a:r>
              <a:rPr kumimoji="0" lang="en-US" altLang="en-US" sz="1100" b="0" i="0" u="none" strike="noStrike" cap="none" normalizeH="0" baseline="0" dirty="0">
                <a:ln>
                  <a:noFill/>
                </a:ln>
                <a:solidFill>
                  <a:schemeClr val="accent1"/>
                </a:solidFill>
                <a:effectLst/>
                <a:latin typeface="Arial" panose="020B0604020202020204" pitchFamily="34" charset="0"/>
              </a:rPr>
              <a:t>, and </a:t>
            </a:r>
            <a:r>
              <a:rPr kumimoji="0" lang="en-US" altLang="en-US" sz="1100" b="1" i="0" u="none" strike="noStrike" cap="none" normalizeH="0" baseline="0" dirty="0">
                <a:ln>
                  <a:noFill/>
                </a:ln>
                <a:solidFill>
                  <a:schemeClr val="accent1"/>
                </a:solidFill>
                <a:effectLst/>
                <a:latin typeface="Arial" panose="020B0604020202020204" pitchFamily="34" charset="0"/>
              </a:rPr>
              <a:t>Decision Trees</a:t>
            </a:r>
            <a:r>
              <a:rPr kumimoji="0" lang="en-US" altLang="en-US" sz="1100" b="0" i="0" u="none" strike="noStrike" cap="none" normalizeH="0" baseline="0" dirty="0">
                <a:ln>
                  <a:noFill/>
                </a:ln>
                <a:solidFill>
                  <a:schemeClr val="accent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Compared models based on </a:t>
            </a:r>
            <a:r>
              <a:rPr kumimoji="0" lang="en-US" altLang="en-US" sz="1100" b="1" i="0" u="none" strike="noStrike" cap="none" normalizeH="0" baseline="0" dirty="0">
                <a:ln>
                  <a:noFill/>
                </a:ln>
                <a:solidFill>
                  <a:schemeClr val="accent1"/>
                </a:solidFill>
                <a:effectLst/>
                <a:latin typeface="Arial" panose="020B0604020202020204" pitchFamily="34" charset="0"/>
              </a:rPr>
              <a:t>accuracy scores</a:t>
            </a:r>
            <a:r>
              <a:rPr kumimoji="0" lang="en-US" altLang="en-US" sz="1100" b="0" i="0" u="none" strike="noStrike" cap="none" normalizeH="0" baseline="0" dirty="0">
                <a:ln>
                  <a:noFill/>
                </a:ln>
                <a:solidFill>
                  <a:schemeClr val="accent1"/>
                </a:solidFill>
                <a:effectLst/>
                <a:latin typeface="Arial" panose="020B0604020202020204" pitchFamily="34" charset="0"/>
              </a:rPr>
              <a:t>, </a:t>
            </a:r>
            <a:r>
              <a:rPr kumimoji="0" lang="en-US" altLang="en-US" sz="1100" b="1" i="0" u="none" strike="noStrike" cap="none" normalizeH="0" baseline="0" dirty="0">
                <a:ln>
                  <a:noFill/>
                </a:ln>
                <a:solidFill>
                  <a:schemeClr val="accent1"/>
                </a:solidFill>
                <a:effectLst/>
                <a:latin typeface="Arial" panose="020B0604020202020204" pitchFamily="34" charset="0"/>
              </a:rPr>
              <a:t>precision</a:t>
            </a:r>
            <a:r>
              <a:rPr kumimoji="0" lang="en-US" altLang="en-US" sz="1100" b="0" i="0" u="none" strike="noStrike" cap="none" normalizeH="0" baseline="0" dirty="0">
                <a:ln>
                  <a:noFill/>
                </a:ln>
                <a:solidFill>
                  <a:schemeClr val="accent1"/>
                </a:solidFill>
                <a:effectLst/>
                <a:latin typeface="Arial" panose="020B0604020202020204" pitchFamily="34" charset="0"/>
              </a:rPr>
              <a:t>, and </a:t>
            </a:r>
            <a:r>
              <a:rPr kumimoji="0" lang="en-US" altLang="en-US" sz="1100" b="1" i="0" u="none" strike="noStrike" cap="none" normalizeH="0" baseline="0" dirty="0">
                <a:ln>
                  <a:noFill/>
                </a:ln>
                <a:solidFill>
                  <a:schemeClr val="accent1"/>
                </a:solidFill>
                <a:effectLst/>
                <a:latin typeface="Arial" panose="020B0604020202020204" pitchFamily="34" charset="0"/>
              </a:rPr>
              <a:t>recall</a:t>
            </a:r>
            <a:r>
              <a:rPr kumimoji="0" lang="en-US" altLang="en-US" sz="1100" b="0" i="0" u="none" strike="noStrike" cap="none" normalizeH="0" baseline="0" dirty="0">
                <a:ln>
                  <a:noFill/>
                </a:ln>
                <a:solidFill>
                  <a:schemeClr val="accent1"/>
                </a:solidFill>
                <a:effectLst/>
                <a:latin typeface="Arial" panose="020B0604020202020204" pitchFamily="34" charset="0"/>
              </a:rPr>
              <a:t> to identify the </a:t>
            </a:r>
            <a:r>
              <a:rPr kumimoji="0" lang="en-US" altLang="en-US" sz="1100" b="1" i="0" u="none" strike="noStrike" cap="none" normalizeH="0" baseline="0" dirty="0">
                <a:ln>
                  <a:noFill/>
                </a:ln>
                <a:solidFill>
                  <a:schemeClr val="accent1"/>
                </a:solidFill>
                <a:effectLst/>
                <a:latin typeface="Arial" panose="020B0604020202020204" pitchFamily="34" charset="0"/>
              </a:rPr>
              <a:t>best predictive model</a:t>
            </a:r>
            <a:r>
              <a:rPr kumimoji="0" lang="en-US" altLang="en-US" sz="1100" b="0" i="0" u="none" strike="noStrike" cap="none" normalizeH="0" baseline="0" dirty="0">
                <a:ln>
                  <a:noFill/>
                </a:ln>
                <a:solidFill>
                  <a:schemeClr val="accent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accent1"/>
              </a:solidFill>
              <a:effectLst/>
              <a:latin typeface="Arial" panose="020B0604020202020204" pitchFamily="34" charset="0"/>
            </a:endParaRPr>
          </a:p>
        </p:txBody>
      </p:sp>
      <p:sp>
        <p:nvSpPr>
          <p:cNvPr id="7" name="Rectangle 3">
            <a:extLst>
              <a:ext uri="{FF2B5EF4-FFF2-40B4-BE49-F238E27FC236}">
                <a16:creationId xmlns:a16="http://schemas.microsoft.com/office/drawing/2014/main" id="{0457A7EF-1337-C706-4496-11B49F623188}"/>
              </a:ext>
            </a:extLst>
          </p:cNvPr>
          <p:cNvSpPr>
            <a:spLocks noChangeArrowheads="1"/>
          </p:cNvSpPr>
          <p:nvPr/>
        </p:nvSpPr>
        <p:spPr bwMode="auto">
          <a:xfrm>
            <a:off x="683830" y="5615484"/>
            <a:ext cx="10280378"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accent1"/>
                </a:solidFill>
                <a:effectLst/>
                <a:latin typeface="Arial" panose="020B0604020202020204" pitchFamily="34" charset="0"/>
              </a:rPr>
              <a:t>Outcome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Achieved a </a:t>
            </a:r>
            <a:r>
              <a:rPr kumimoji="0" lang="en-US" altLang="en-US" sz="1100" b="1" i="0" u="none" strike="noStrike" cap="none" normalizeH="0" baseline="0" dirty="0">
                <a:ln>
                  <a:noFill/>
                </a:ln>
                <a:solidFill>
                  <a:schemeClr val="accent1"/>
                </a:solidFill>
                <a:effectLst/>
                <a:latin typeface="Arial" panose="020B0604020202020204" pitchFamily="34" charset="0"/>
              </a:rPr>
              <a:t>94% accuracy</a:t>
            </a:r>
            <a:r>
              <a:rPr kumimoji="0" lang="en-US" altLang="en-US" sz="1100" b="0" i="0" u="none" strike="noStrike" cap="none" normalizeH="0" baseline="0" dirty="0">
                <a:ln>
                  <a:noFill/>
                </a:ln>
                <a:solidFill>
                  <a:schemeClr val="accent1"/>
                </a:solidFill>
                <a:effectLst/>
                <a:latin typeface="Arial" panose="020B0604020202020204" pitchFamily="34" charset="0"/>
              </a:rPr>
              <a:t> using the </a:t>
            </a:r>
            <a:r>
              <a:rPr kumimoji="0" lang="en-US" altLang="en-US" sz="1100" b="1" i="0" u="none" strike="noStrike" cap="none" normalizeH="0" baseline="0" dirty="0">
                <a:ln>
                  <a:noFill/>
                </a:ln>
                <a:solidFill>
                  <a:schemeClr val="accent1"/>
                </a:solidFill>
                <a:effectLst/>
                <a:latin typeface="Arial" panose="020B0604020202020204" pitchFamily="34" charset="0"/>
              </a:rPr>
              <a:t>best classification model</a:t>
            </a:r>
            <a:r>
              <a:rPr kumimoji="0" lang="en-US" altLang="en-US" sz="1100" b="0" i="0" u="none" strike="noStrike" cap="none" normalizeH="0" baseline="0" dirty="0">
                <a:ln>
                  <a:noFill/>
                </a:ln>
                <a:solidFill>
                  <a:schemeClr val="accent1"/>
                </a:solidFill>
                <a:effectLst/>
                <a:latin typeface="Arial" panose="020B0604020202020204" pitchFamily="34" charset="0"/>
              </a:rPr>
              <a:t> based on the analysis.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accent1"/>
                </a:solidFill>
                <a:effectLst/>
                <a:latin typeface="Arial" panose="020B0604020202020204" pitchFamily="34" charset="0"/>
              </a:rPr>
              <a:t>The results demonstrate high reliability in predicting </a:t>
            </a:r>
            <a:r>
              <a:rPr kumimoji="0" lang="en-US" altLang="en-US" sz="1100" b="1" i="0" u="none" strike="noStrike" cap="none" normalizeH="0" baseline="0" dirty="0">
                <a:ln>
                  <a:noFill/>
                </a:ln>
                <a:solidFill>
                  <a:schemeClr val="accent1"/>
                </a:solidFill>
                <a:effectLst/>
                <a:latin typeface="Arial" panose="020B0604020202020204" pitchFamily="34" charset="0"/>
              </a:rPr>
              <a:t>Falcon 9 booster landing success</a:t>
            </a:r>
            <a:r>
              <a:rPr kumimoji="0" lang="en-US" altLang="en-US" sz="1100" b="0" i="0" u="none" strike="noStrike" cap="none" normalizeH="0" baseline="0" dirty="0">
                <a:ln>
                  <a:noFill/>
                </a:ln>
                <a:solidFill>
                  <a:schemeClr val="accent1"/>
                </a:solidFill>
                <a:effectLst/>
                <a:latin typeface="Arial" panose="020B0604020202020204" pitchFamily="34" charset="0"/>
              </a:rPr>
              <a:t> based on key features like </a:t>
            </a:r>
            <a:r>
              <a:rPr kumimoji="0" lang="en-US" altLang="en-US" sz="1100" b="1" i="0" u="none" strike="noStrike" cap="none" normalizeH="0" baseline="0" dirty="0">
                <a:ln>
                  <a:noFill/>
                </a:ln>
                <a:solidFill>
                  <a:schemeClr val="accent1"/>
                </a:solidFill>
                <a:effectLst/>
                <a:latin typeface="Arial" panose="020B0604020202020204" pitchFamily="34" charset="0"/>
              </a:rPr>
              <a:t>payload mass</a:t>
            </a:r>
            <a:r>
              <a:rPr kumimoji="0" lang="en-US" altLang="en-US" sz="1100" b="0" i="0" u="none" strike="noStrike" cap="none" normalizeH="0" baseline="0" dirty="0">
                <a:ln>
                  <a:noFill/>
                </a:ln>
                <a:solidFill>
                  <a:schemeClr val="accent1"/>
                </a:solidFill>
                <a:effectLst/>
                <a:latin typeface="Arial" panose="020B0604020202020204" pitchFamily="34" charset="0"/>
              </a:rPr>
              <a:t>, </a:t>
            </a:r>
            <a:r>
              <a:rPr kumimoji="0" lang="en-US" altLang="en-US" sz="1100" b="1" i="0" u="none" strike="noStrike" cap="none" normalizeH="0" baseline="0" dirty="0">
                <a:ln>
                  <a:noFill/>
                </a:ln>
                <a:solidFill>
                  <a:schemeClr val="accent1"/>
                </a:solidFill>
                <a:effectLst/>
                <a:latin typeface="Arial" panose="020B0604020202020204" pitchFamily="34" charset="0"/>
              </a:rPr>
              <a:t>launch site</a:t>
            </a:r>
            <a:r>
              <a:rPr kumimoji="0" lang="en-US" altLang="en-US" sz="1100" b="0" i="0" u="none" strike="noStrike" cap="none" normalizeH="0" baseline="0" dirty="0">
                <a:ln>
                  <a:noFill/>
                </a:ln>
                <a:solidFill>
                  <a:schemeClr val="accent1"/>
                </a:solidFill>
                <a:effectLst/>
                <a:latin typeface="Arial" panose="020B0604020202020204" pitchFamily="34" charset="0"/>
              </a:rPr>
              <a:t>, and </a:t>
            </a:r>
            <a:r>
              <a:rPr kumimoji="0" lang="en-US" altLang="en-US" sz="1100" b="1" i="0" u="none" strike="noStrike" cap="none" normalizeH="0" baseline="0" dirty="0">
                <a:ln>
                  <a:noFill/>
                </a:ln>
                <a:solidFill>
                  <a:schemeClr val="accent1"/>
                </a:solidFill>
                <a:effectLst/>
                <a:latin typeface="Arial" panose="020B0604020202020204" pitchFamily="34" charset="0"/>
              </a:rPr>
              <a:t>orbit type</a:t>
            </a:r>
            <a:r>
              <a:rPr kumimoji="0" lang="en-US" altLang="en-US" sz="1100" b="0" i="0" u="none" strike="noStrike" cap="none" normalizeH="0" baseline="0" dirty="0">
                <a:ln>
                  <a:noFill/>
                </a:ln>
                <a:solidFill>
                  <a:schemeClr val="accent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accent1"/>
                </a:solidFill>
                <a:effectLst/>
                <a:latin typeface="Arial" panose="020B0604020202020204" pitchFamily="34" charset="0"/>
              </a:rPr>
              <a:t>Let me know if you'd like more details about model comparisons or evaluation metrics! 🚀</a:t>
            </a:r>
          </a:p>
        </p:txBody>
      </p:sp>
    </p:spTree>
    <p:extLst>
      <p:ext uri="{BB962C8B-B14F-4D97-AF65-F5344CB8AC3E}">
        <p14:creationId xmlns:p14="http://schemas.microsoft.com/office/powerpoint/2010/main" val="181371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199673E-1390-3557-3115-37D35E099718}"/>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DDFE73C-44D0-4AF0-89A1-512A7082CD47}"/>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Title 1">
            <a:extLst>
              <a:ext uri="{FF2B5EF4-FFF2-40B4-BE49-F238E27FC236}">
                <a16:creationId xmlns:a16="http://schemas.microsoft.com/office/drawing/2014/main" id="{96F1CE0D-3DF5-68A8-5D11-5D7EB438D21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18" name="Rectangle 12">
            <a:extLst>
              <a:ext uri="{FF2B5EF4-FFF2-40B4-BE49-F238E27FC236}">
                <a16:creationId xmlns:a16="http://schemas.microsoft.com/office/drawing/2014/main" id="{DFCA81F7-87BE-42D6-C222-57A9A82ADE1D}"/>
              </a:ext>
            </a:extLst>
          </p:cNvPr>
          <p:cNvSpPr>
            <a:spLocks noChangeArrowheads="1"/>
          </p:cNvSpPr>
          <p:nvPr/>
        </p:nvSpPr>
        <p:spPr bwMode="auto">
          <a:xfrm>
            <a:off x="770011" y="1357017"/>
            <a:ext cx="11102321" cy="1277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tx1"/>
                </a:solidFill>
                <a:effectLst/>
                <a:latin typeface="Arial" panose="020B0604020202020204" pitchFamily="34" charset="0"/>
              </a:rPr>
              <a:t>Finding the Best Machine Learning Model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tx1"/>
                </a:solidFill>
                <a:effectLst/>
                <a:latin typeface="Arial" panose="020B0604020202020204" pitchFamily="34" charset="0"/>
              </a:rPr>
              <a:t>1. Model Initialization and Hyperparameter Tuning:</a:t>
            </a:r>
            <a:endParaRPr kumimoji="0" lang="en-US" altLang="en-US"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Created objects for each ML algorithm (</a:t>
            </a:r>
            <a:r>
              <a:rPr kumimoji="0" lang="en-US" altLang="en-US" sz="1100" b="1" i="0" u="none" strike="noStrike" cap="none" normalizeH="0" baseline="0" dirty="0">
                <a:ln>
                  <a:noFill/>
                </a:ln>
                <a:solidFill>
                  <a:schemeClr val="tx1"/>
                </a:solidFill>
                <a:effectLst/>
                <a:latin typeface="Arial" panose="020B0604020202020204" pitchFamily="34" charset="0"/>
              </a:rPr>
              <a:t>SVM</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1" i="0" u="none" strike="noStrike" cap="none" normalizeH="0" baseline="0" dirty="0">
                <a:ln>
                  <a:noFill/>
                </a:ln>
                <a:solidFill>
                  <a:schemeClr val="tx1"/>
                </a:solidFill>
                <a:effectLst/>
                <a:latin typeface="Arial" panose="020B0604020202020204" pitchFamily="34" charset="0"/>
              </a:rPr>
              <a:t>Decision Trees</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1" i="0" u="none" strike="noStrike" cap="none" normalizeH="0" baseline="0" dirty="0">
                <a:ln>
                  <a:noFill/>
                </a:ln>
                <a:solidFill>
                  <a:schemeClr val="tx1"/>
                </a:solidFill>
                <a:effectLst/>
                <a:latin typeface="Arial" panose="020B0604020202020204" pitchFamily="34" charset="0"/>
              </a:rPr>
              <a:t>K-Nearest Neighbors (KNN)</a:t>
            </a:r>
            <a:r>
              <a:rPr kumimoji="0" lang="en-US" altLang="en-US" sz="1100" b="0" i="0" u="none" strike="noStrike" cap="none" normalizeH="0" baseline="0" dirty="0">
                <a:ln>
                  <a:noFill/>
                </a:ln>
                <a:solidFill>
                  <a:schemeClr val="tx1"/>
                </a:solidFill>
                <a:effectLst/>
                <a:latin typeface="Arial" panose="020B0604020202020204" pitchFamily="34" charset="0"/>
              </a:rPr>
              <a:t>, and </a:t>
            </a:r>
            <a:r>
              <a:rPr kumimoji="0" lang="en-US" altLang="en-US" sz="1100" b="1" i="0" u="none" strike="noStrike" cap="none" normalizeH="0" baseline="0" dirty="0">
                <a:ln>
                  <a:noFill/>
                </a:ln>
                <a:solidFill>
                  <a:schemeClr val="tx1"/>
                </a:solidFill>
                <a:effectLst/>
                <a:latin typeface="Arial" panose="020B0604020202020204" pitchFamily="34" charset="0"/>
              </a:rPr>
              <a:t>Logistic Regression</a:t>
            </a:r>
            <a:r>
              <a:rPr kumimoji="0" lang="en-US" altLang="en-US" sz="11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Used </a:t>
            </a:r>
            <a:r>
              <a:rPr kumimoji="0" lang="en-US" altLang="en-US" sz="1100" b="1" i="0" u="none" strike="noStrike" cap="none" normalizeH="0" baseline="0" dirty="0" err="1">
                <a:ln>
                  <a:noFill/>
                </a:ln>
                <a:solidFill>
                  <a:schemeClr val="tx1"/>
                </a:solidFill>
                <a:effectLst/>
                <a:latin typeface="Arial" panose="020B0604020202020204" pitchFamily="34" charset="0"/>
              </a:rPr>
              <a:t>GridSearchCV</a:t>
            </a:r>
            <a:r>
              <a:rPr kumimoji="0" lang="en-US" altLang="en-US" sz="1100" b="0" i="0" u="none" strike="noStrike" cap="none" normalizeH="0" baseline="0" dirty="0">
                <a:ln>
                  <a:noFill/>
                </a:ln>
                <a:solidFill>
                  <a:schemeClr val="tx1"/>
                </a:solidFill>
                <a:effectLst/>
                <a:latin typeface="Arial" panose="020B0604020202020204" pitchFamily="34" charset="0"/>
              </a:rPr>
              <a:t> to perform </a:t>
            </a:r>
            <a:r>
              <a:rPr kumimoji="0" lang="en-US" altLang="en-US" sz="1100" b="1" i="0" u="none" strike="noStrike" cap="none" normalizeH="0" baseline="0" dirty="0">
                <a:ln>
                  <a:noFill/>
                </a:ln>
                <a:solidFill>
                  <a:schemeClr val="tx1"/>
                </a:solidFill>
                <a:effectLst/>
                <a:latin typeface="Arial" panose="020B0604020202020204" pitchFamily="34" charset="0"/>
              </a:rPr>
              <a:t>hyperparameter tuning</a:t>
            </a:r>
            <a:r>
              <a:rPr kumimoji="0" lang="en-US" altLang="en-US" sz="1100" b="0" i="0" u="none" strike="noStrike" cap="none" normalizeH="0" baseline="0" dirty="0">
                <a:ln>
                  <a:noFill/>
                </a:ln>
                <a:solidFill>
                  <a:schemeClr val="tx1"/>
                </a:solidFill>
                <a:effectLst/>
                <a:latin typeface="Arial" panose="020B0604020202020204" pitchFamily="34" charset="0"/>
              </a:rPr>
              <a:t> by testing a range of parameter values for each model.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Example for </a:t>
            </a:r>
            <a:r>
              <a:rPr kumimoji="0" lang="en-US" altLang="en-US" sz="1100" b="1" i="0" u="none" strike="noStrike" cap="none" normalizeH="0" baseline="0" dirty="0">
                <a:ln>
                  <a:noFill/>
                </a:ln>
                <a:solidFill>
                  <a:schemeClr val="tx1"/>
                </a:solidFill>
                <a:effectLst/>
                <a:latin typeface="Arial" panose="020B0604020202020204" pitchFamily="34" charset="0"/>
              </a:rPr>
              <a:t>SVM</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a:ln>
                  <a:noFill/>
                </a:ln>
                <a:solidFill>
                  <a:schemeClr val="tx1"/>
                </a:solidFill>
                <a:effectLst/>
                <a:latin typeface="Arial Unicode MS"/>
              </a:rPr>
              <a:t>from </a:t>
            </a:r>
            <a:r>
              <a:rPr kumimoji="0" lang="en-US" altLang="en-US" sz="1100" b="0" i="0" u="none" strike="noStrike" cap="none" normalizeH="0" baseline="0" dirty="0" err="1">
                <a:ln>
                  <a:noFill/>
                </a:ln>
                <a:solidFill>
                  <a:schemeClr val="tx1"/>
                </a:solidFill>
                <a:effectLst/>
                <a:latin typeface="Arial Unicode MS"/>
              </a:rPr>
              <a:t>sklearn.svm</a:t>
            </a:r>
            <a:r>
              <a:rPr kumimoji="0" lang="en-US" altLang="en-US" sz="1100" b="0" i="0" u="none" strike="noStrike" cap="none" normalizeH="0" baseline="0" dirty="0">
                <a:ln>
                  <a:noFill/>
                </a:ln>
                <a:solidFill>
                  <a:schemeClr val="tx1"/>
                </a:solidFill>
                <a:effectLst/>
                <a:latin typeface="Arial Unicode MS"/>
              </a:rPr>
              <a:t> import SVC from </a:t>
            </a:r>
            <a:r>
              <a:rPr kumimoji="0" lang="en-US" altLang="en-US" sz="1100" b="0" i="0" u="none" strike="noStrike" cap="none" normalizeH="0" baseline="0" dirty="0" err="1">
                <a:ln>
                  <a:noFill/>
                </a:ln>
                <a:solidFill>
                  <a:schemeClr val="tx1"/>
                </a:solidFill>
                <a:effectLst/>
                <a:latin typeface="Arial Unicode MS"/>
              </a:rPr>
              <a:t>sklearn.model_selection</a:t>
            </a:r>
            <a:r>
              <a:rPr kumimoji="0" lang="en-US" altLang="en-US" sz="1100" b="0" i="0" u="none" strike="noStrike" cap="none" normalizeH="0" baseline="0" dirty="0">
                <a:ln>
                  <a:noFill/>
                </a:ln>
                <a:solidFill>
                  <a:schemeClr val="tx1"/>
                </a:solidFill>
                <a:effectLst/>
                <a:latin typeface="Arial Unicode MS"/>
              </a:rPr>
              <a:t> import </a:t>
            </a:r>
            <a:r>
              <a:rPr kumimoji="0" lang="en-US" altLang="en-US" sz="1100" b="0" i="0" u="none" strike="noStrike" cap="none" normalizeH="0" baseline="0" dirty="0" err="1">
                <a:ln>
                  <a:noFill/>
                </a:ln>
                <a:solidFill>
                  <a:schemeClr val="tx1"/>
                </a:solidFill>
                <a:effectLst/>
                <a:latin typeface="Arial Unicode MS"/>
              </a:rPr>
              <a:t>GridSearchCV</a:t>
            </a:r>
            <a:r>
              <a:rPr kumimoji="0" lang="en-US" altLang="en-US" sz="1100" b="0" i="0" u="none" strike="noStrike" cap="none" normalizeH="0" baseline="0" dirty="0">
                <a:ln>
                  <a:noFill/>
                </a:ln>
                <a:solidFill>
                  <a:schemeClr val="tx1"/>
                </a:solidFill>
                <a:effectLst/>
                <a:latin typeface="Arial Unicode MS"/>
              </a:rPr>
              <a:t> </a:t>
            </a:r>
            <a:r>
              <a:rPr kumimoji="0" lang="en-US" altLang="en-US" sz="1100" b="0" i="0" u="none" strike="noStrike" cap="none" normalizeH="0" baseline="0" dirty="0" err="1">
                <a:ln>
                  <a:noFill/>
                </a:ln>
                <a:solidFill>
                  <a:schemeClr val="tx1"/>
                </a:solidFill>
                <a:effectLst/>
                <a:latin typeface="Arial Unicode MS"/>
              </a:rPr>
              <a:t>svm</a:t>
            </a:r>
            <a:r>
              <a:rPr kumimoji="0" lang="en-US" altLang="en-US" sz="1100" b="0" i="0" u="none" strike="noStrike" cap="none" normalizeH="0" baseline="0" dirty="0">
                <a:ln>
                  <a:noFill/>
                </a:ln>
                <a:solidFill>
                  <a:schemeClr val="tx1"/>
                </a:solidFill>
                <a:effectLst/>
                <a:latin typeface="Arial Unicode MS"/>
              </a:rPr>
              <a:t> = SVC() </a:t>
            </a:r>
            <a:r>
              <a:rPr kumimoji="0" lang="en-US" altLang="en-US" sz="1100" b="0" i="0" u="none" strike="noStrike" cap="none" normalizeH="0" baseline="0" dirty="0" err="1">
                <a:ln>
                  <a:noFill/>
                </a:ln>
                <a:solidFill>
                  <a:schemeClr val="tx1"/>
                </a:solidFill>
                <a:effectLst/>
                <a:latin typeface="Arial Unicode MS"/>
              </a:rPr>
              <a:t>param_grid</a:t>
            </a:r>
            <a:r>
              <a:rPr kumimoji="0" lang="en-US" altLang="en-US" sz="1100" b="0" i="0" u="none" strike="noStrike" cap="none" normalizeH="0" baseline="0" dirty="0">
                <a:ln>
                  <a:noFill/>
                </a:ln>
                <a:solidFill>
                  <a:schemeClr val="tx1"/>
                </a:solidFill>
                <a:effectLst/>
                <a:latin typeface="Arial Unicode MS"/>
              </a:rPr>
              <a:t> = {'C': [0.1, 1, 10], 'gamma': [0.01, 0.1, 1], 'kernel': ['</a:t>
            </a:r>
            <a:r>
              <a:rPr kumimoji="0" lang="en-US" altLang="en-US" sz="1100" b="0" i="0" u="none" strike="noStrike" cap="none" normalizeH="0" baseline="0" dirty="0" err="1">
                <a:ln>
                  <a:noFill/>
                </a:ln>
                <a:solidFill>
                  <a:schemeClr val="tx1"/>
                </a:solidFill>
                <a:effectLst/>
                <a:latin typeface="Arial Unicode MS"/>
              </a:rPr>
              <a:t>rbf</a:t>
            </a:r>
            <a:r>
              <a:rPr kumimoji="0" lang="en-US" altLang="en-US" sz="1100" b="0" i="0" u="none" strike="noStrike" cap="none" normalizeH="0" baseline="0" dirty="0">
                <a:ln>
                  <a:noFill/>
                </a:ln>
                <a:solidFill>
                  <a:schemeClr val="tx1"/>
                </a:solidFill>
                <a:effectLst/>
                <a:latin typeface="Arial Unicode MS"/>
              </a:rPr>
              <a:t>', 'linear']} </a:t>
            </a:r>
            <a:r>
              <a:rPr kumimoji="0" lang="en-US" altLang="en-US" sz="1100" b="0" i="0" u="none" strike="noStrike" cap="none" normalizeH="0" baseline="0" dirty="0" err="1">
                <a:ln>
                  <a:noFill/>
                </a:ln>
                <a:solidFill>
                  <a:schemeClr val="tx1"/>
                </a:solidFill>
                <a:effectLst/>
                <a:latin typeface="Arial Unicode MS"/>
              </a:rPr>
              <a:t>grid_search</a:t>
            </a:r>
            <a:r>
              <a:rPr kumimoji="0" lang="en-US" altLang="en-US" sz="1100" b="0" i="0" u="none" strike="noStrike" cap="none" normalizeH="0" baseline="0" dirty="0">
                <a:ln>
                  <a:noFill/>
                </a:ln>
                <a:solidFill>
                  <a:schemeClr val="tx1"/>
                </a:solidFill>
                <a:effectLst/>
                <a:latin typeface="Arial Unicode MS"/>
              </a:rPr>
              <a:t> = </a:t>
            </a:r>
            <a:r>
              <a:rPr kumimoji="0" lang="en-US" altLang="en-US" sz="1100" b="0" i="0" u="none" strike="noStrike" cap="none" normalizeH="0" baseline="0" dirty="0" err="1">
                <a:ln>
                  <a:noFill/>
                </a:ln>
                <a:solidFill>
                  <a:schemeClr val="tx1"/>
                </a:solidFill>
                <a:effectLst/>
                <a:latin typeface="Arial Unicode MS"/>
              </a:rPr>
              <a:t>GridSearchCV</a:t>
            </a:r>
            <a:r>
              <a:rPr kumimoji="0" lang="en-US" altLang="en-US" sz="1100" b="0" i="0" u="none" strike="noStrike" cap="none" normalizeH="0" baseline="0" dirty="0">
                <a:ln>
                  <a:noFill/>
                </a:ln>
                <a:solidFill>
                  <a:schemeClr val="tx1"/>
                </a:solidFill>
                <a:effectLst/>
                <a:latin typeface="Arial Unicode MS"/>
              </a:rPr>
              <a:t>(</a:t>
            </a:r>
            <a:r>
              <a:rPr kumimoji="0" lang="en-US" altLang="en-US" sz="1100" b="0" i="0" u="none" strike="noStrike" cap="none" normalizeH="0" baseline="0" dirty="0" err="1">
                <a:ln>
                  <a:noFill/>
                </a:ln>
                <a:solidFill>
                  <a:schemeClr val="tx1"/>
                </a:solidFill>
                <a:effectLst/>
                <a:latin typeface="Arial Unicode MS"/>
              </a:rPr>
              <a:t>svm</a:t>
            </a:r>
            <a:r>
              <a:rPr kumimoji="0" lang="en-US" altLang="en-US" sz="1100" b="0" i="0" u="none" strike="noStrike" cap="none" normalizeH="0" baseline="0" dirty="0">
                <a:ln>
                  <a:noFill/>
                </a:ln>
                <a:solidFill>
                  <a:schemeClr val="tx1"/>
                </a:solidFill>
                <a:effectLst/>
                <a:latin typeface="Arial Unicode MS"/>
              </a:rPr>
              <a:t>, </a:t>
            </a:r>
            <a:r>
              <a:rPr kumimoji="0" lang="en-US" altLang="en-US" sz="1100" b="0" i="0" u="none" strike="noStrike" cap="none" normalizeH="0" baseline="0" dirty="0" err="1">
                <a:ln>
                  <a:noFill/>
                </a:ln>
                <a:solidFill>
                  <a:schemeClr val="tx1"/>
                </a:solidFill>
                <a:effectLst/>
                <a:latin typeface="Arial Unicode MS"/>
              </a:rPr>
              <a:t>param_grid</a:t>
            </a:r>
            <a:r>
              <a:rPr kumimoji="0" lang="en-US" altLang="en-US" sz="1100" b="0" i="0" u="none" strike="noStrike" cap="none" normalizeH="0" baseline="0" dirty="0">
                <a:ln>
                  <a:noFill/>
                </a:ln>
                <a:solidFill>
                  <a:schemeClr val="tx1"/>
                </a:solidFill>
                <a:effectLst/>
                <a:latin typeface="Arial Unicode MS"/>
              </a:rPr>
              <a:t>, cv=10) </a:t>
            </a:r>
            <a:r>
              <a:rPr kumimoji="0" lang="en-US" altLang="en-US" sz="1100" b="0" i="0" u="none" strike="noStrike" cap="none" normalizeH="0" baseline="0" dirty="0" err="1">
                <a:ln>
                  <a:noFill/>
                </a:ln>
                <a:solidFill>
                  <a:schemeClr val="tx1"/>
                </a:solidFill>
                <a:effectLst/>
                <a:latin typeface="Arial Unicode MS"/>
              </a:rPr>
              <a:t>grid_search.fit</a:t>
            </a:r>
            <a:r>
              <a:rPr kumimoji="0" lang="en-US" altLang="en-US" sz="1100" b="0" i="0" u="none" strike="noStrike" cap="none" normalizeH="0" baseline="0" dirty="0">
                <a:ln>
                  <a:noFill/>
                </a:ln>
                <a:solidFill>
                  <a:schemeClr val="tx1"/>
                </a:solidFill>
                <a:effectLst/>
                <a:latin typeface="Arial Unicode MS"/>
              </a:rPr>
              <a:t>(</a:t>
            </a:r>
            <a:r>
              <a:rPr kumimoji="0" lang="en-US" altLang="en-US" sz="1100" b="0" i="0" u="none" strike="noStrike" cap="none" normalizeH="0" baseline="0" dirty="0" err="1">
                <a:ln>
                  <a:noFill/>
                </a:ln>
                <a:solidFill>
                  <a:schemeClr val="tx1"/>
                </a:solidFill>
                <a:effectLst/>
                <a:latin typeface="Arial Unicode MS"/>
              </a:rPr>
              <a:t>X_train</a:t>
            </a:r>
            <a:r>
              <a:rPr kumimoji="0" lang="en-US" altLang="en-US" sz="1100" b="0" i="0" u="none" strike="noStrike" cap="none" normalizeH="0" baseline="0" dirty="0">
                <a:ln>
                  <a:noFill/>
                </a:ln>
                <a:solidFill>
                  <a:schemeClr val="tx1"/>
                </a:solidFill>
                <a:effectLst/>
                <a:latin typeface="Arial Unicode MS"/>
              </a:rPr>
              <a:t>, </a:t>
            </a:r>
            <a:r>
              <a:rPr kumimoji="0" lang="en-US" altLang="en-US" sz="1100" b="0" i="0" u="none" strike="noStrike" cap="none" normalizeH="0" baseline="0" dirty="0" err="1">
                <a:ln>
                  <a:noFill/>
                </a:ln>
                <a:solidFill>
                  <a:schemeClr val="tx1"/>
                </a:solidFill>
                <a:effectLst/>
                <a:latin typeface="Arial Unicode MS"/>
              </a:rPr>
              <a:t>Y_train</a:t>
            </a:r>
            <a:r>
              <a:rPr kumimoji="0" lang="en-US" altLang="en-US" sz="1100" b="0" i="0" u="none" strike="noStrike" cap="none" normalizeH="0" baseline="0" dirty="0">
                <a:ln>
                  <a:noFill/>
                </a:ln>
                <a:solidFill>
                  <a:schemeClr val="tx1"/>
                </a:solidFill>
                <a:effectLst/>
                <a:latin typeface="Arial Unicode MS"/>
              </a:rPr>
              <a:t>) </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tx1"/>
              </a:solidFill>
              <a:effectLst/>
              <a:latin typeface="Arial" panose="020B0604020202020204" pitchFamily="34" charset="0"/>
            </a:endParaRPr>
          </a:p>
        </p:txBody>
      </p:sp>
      <p:sp>
        <p:nvSpPr>
          <p:cNvPr id="20" name="Rectangle 14">
            <a:extLst>
              <a:ext uri="{FF2B5EF4-FFF2-40B4-BE49-F238E27FC236}">
                <a16:creationId xmlns:a16="http://schemas.microsoft.com/office/drawing/2014/main" id="{413B3C47-EFAA-4090-5DE1-F3497333F360}"/>
              </a:ext>
            </a:extLst>
          </p:cNvPr>
          <p:cNvSpPr>
            <a:spLocks noChangeArrowheads="1"/>
          </p:cNvSpPr>
          <p:nvPr/>
        </p:nvSpPr>
        <p:spPr bwMode="auto">
          <a:xfrm>
            <a:off x="770012" y="2602155"/>
            <a:ext cx="3920988"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tx1"/>
                </a:solidFill>
                <a:effectLst/>
                <a:latin typeface="Arial" panose="020B0604020202020204" pitchFamily="34" charset="0"/>
              </a:rPr>
              <a:t>2. Cross-Validation and Model Fitting:</a:t>
            </a:r>
            <a:endParaRPr kumimoji="0" lang="en-US" altLang="en-US"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Used </a:t>
            </a:r>
            <a:r>
              <a:rPr kumimoji="0" lang="en-US" altLang="en-US" sz="1100" b="1" i="0" u="none" strike="noStrike" cap="none" normalizeH="0" baseline="0" dirty="0">
                <a:ln>
                  <a:noFill/>
                </a:ln>
                <a:solidFill>
                  <a:schemeClr val="tx1"/>
                </a:solidFill>
                <a:effectLst/>
                <a:latin typeface="Arial" panose="020B0604020202020204" pitchFamily="34" charset="0"/>
              </a:rPr>
              <a:t>10-fold cross-validation</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a:ln>
                  <a:noFill/>
                </a:ln>
                <a:solidFill>
                  <a:schemeClr val="tx1"/>
                </a:solidFill>
                <a:effectLst/>
                <a:latin typeface="Arial Unicode MS"/>
              </a:rPr>
              <a:t>cv=10</a:t>
            </a:r>
            <a:r>
              <a:rPr kumimoji="0" lang="en-US" altLang="en-US" sz="1100" b="0" i="0" u="none" strike="noStrike" cap="none" normalizeH="0" baseline="0" dirty="0">
                <a:ln>
                  <a:noFill/>
                </a:ln>
                <a:solidFill>
                  <a:schemeClr val="tx1"/>
                </a:solidFill>
                <a:effectLst/>
              </a:rPr>
              <a:t>) to split the training data into multiple subsets for validation.</a:t>
            </a:r>
            <a:r>
              <a:rPr kumimoji="0" lang="en-US" altLang="en-US" sz="11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Fit the training data into each </a:t>
            </a:r>
            <a:r>
              <a:rPr kumimoji="0" lang="en-US" altLang="en-US" sz="1100" b="1" i="0" u="none" strike="noStrike" cap="none" normalizeH="0" baseline="0" dirty="0" err="1">
                <a:ln>
                  <a:noFill/>
                </a:ln>
                <a:solidFill>
                  <a:schemeClr val="tx1"/>
                </a:solidFill>
                <a:effectLst/>
                <a:latin typeface="Arial" panose="020B0604020202020204" pitchFamily="34" charset="0"/>
              </a:rPr>
              <a:t>GridSearchCV</a:t>
            </a:r>
            <a:r>
              <a:rPr kumimoji="0" lang="en-US" altLang="en-US" sz="1100" b="0" i="0" u="none" strike="noStrike" cap="none" normalizeH="0" baseline="0" dirty="0">
                <a:ln>
                  <a:noFill/>
                </a:ln>
                <a:solidFill>
                  <a:schemeClr val="tx1"/>
                </a:solidFill>
                <a:effectLst/>
                <a:latin typeface="Arial" panose="020B0604020202020204" pitchFamily="34" charset="0"/>
              </a:rPr>
              <a:t> object to find the </a:t>
            </a:r>
            <a:r>
              <a:rPr kumimoji="0" lang="en-US" altLang="en-US" sz="1100" b="1" i="0" u="none" strike="noStrike" cap="none" normalizeH="0" baseline="0" dirty="0">
                <a:ln>
                  <a:noFill/>
                </a:ln>
                <a:solidFill>
                  <a:schemeClr val="tx1"/>
                </a:solidFill>
                <a:effectLst/>
                <a:latin typeface="Arial" panose="020B0604020202020204" pitchFamily="34" charset="0"/>
              </a:rPr>
              <a:t>best hyperparameters</a:t>
            </a:r>
            <a:r>
              <a:rPr kumimoji="0" lang="en-US" altLang="en-US" sz="11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tx1"/>
              </a:solidFill>
              <a:effectLst/>
              <a:latin typeface="Arial" panose="020B0604020202020204" pitchFamily="34" charset="0"/>
            </a:endParaRPr>
          </a:p>
        </p:txBody>
      </p:sp>
      <p:sp>
        <p:nvSpPr>
          <p:cNvPr id="22" name="Rectangle 16">
            <a:extLst>
              <a:ext uri="{FF2B5EF4-FFF2-40B4-BE49-F238E27FC236}">
                <a16:creationId xmlns:a16="http://schemas.microsoft.com/office/drawing/2014/main" id="{3BF0B6A5-71C6-F587-8862-E2AE3584161F}"/>
              </a:ext>
            </a:extLst>
          </p:cNvPr>
          <p:cNvSpPr>
            <a:spLocks noChangeArrowheads="1"/>
          </p:cNvSpPr>
          <p:nvPr/>
        </p:nvSpPr>
        <p:spPr bwMode="auto">
          <a:xfrm>
            <a:off x="770011" y="3539760"/>
            <a:ext cx="8152591" cy="938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tx1"/>
                </a:solidFill>
                <a:effectLst/>
                <a:latin typeface="Arial" panose="020B0604020202020204" pitchFamily="34" charset="0"/>
              </a:rPr>
              <a:t>3. Extracting Best Parameters and Validation Scores:</a:t>
            </a:r>
            <a:endParaRPr kumimoji="0" lang="en-US" altLang="en-US"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After training, retrieved the </a:t>
            </a:r>
            <a:r>
              <a:rPr kumimoji="0" lang="en-US" altLang="en-US" sz="1100" b="1" i="0" u="none" strike="noStrike" cap="none" normalizeH="0" baseline="0" dirty="0">
                <a:ln>
                  <a:noFill/>
                </a:ln>
                <a:solidFill>
                  <a:schemeClr val="tx1"/>
                </a:solidFill>
                <a:effectLst/>
                <a:latin typeface="Arial" panose="020B0604020202020204" pitchFamily="34" charset="0"/>
              </a:rPr>
              <a:t>best parameters</a:t>
            </a:r>
            <a:r>
              <a:rPr kumimoji="0" lang="en-US" altLang="en-US" sz="1100" b="0" i="0" u="none" strike="noStrike" cap="none" normalizeH="0" baseline="0" dirty="0">
                <a:ln>
                  <a:noFill/>
                </a:ln>
                <a:solidFill>
                  <a:schemeClr val="tx1"/>
                </a:solidFill>
                <a:effectLst/>
                <a:latin typeface="Arial" panose="020B0604020202020204" pitchFamily="34" charset="0"/>
              </a:rPr>
              <a:t> and </a:t>
            </a:r>
            <a:r>
              <a:rPr kumimoji="0" lang="en-US" altLang="en-US" sz="1100" b="1" i="0" u="none" strike="noStrike" cap="none" normalizeH="0" baseline="0" dirty="0">
                <a:ln>
                  <a:noFill/>
                </a:ln>
                <a:solidFill>
                  <a:schemeClr val="tx1"/>
                </a:solidFill>
                <a:effectLst/>
                <a:latin typeface="Arial" panose="020B0604020202020204" pitchFamily="34" charset="0"/>
              </a:rPr>
              <a:t>best validation accuracy</a:t>
            </a:r>
            <a:r>
              <a:rPr kumimoji="0" lang="en-US" altLang="en-US" sz="1100" b="0" i="0" u="none" strike="noStrike" cap="none" normalizeH="0" baseline="0" dirty="0">
                <a:ln>
                  <a:noFill/>
                </a:ln>
                <a:solidFill>
                  <a:schemeClr val="tx1"/>
                </a:solidFill>
                <a:effectLst/>
                <a:latin typeface="Arial" panose="020B0604020202020204" pitchFamily="34" charset="0"/>
              </a:rPr>
              <a:t> for each model: </a:t>
            </a:r>
            <a:r>
              <a:rPr kumimoji="0" lang="en-US" altLang="en-US" sz="1100" b="0" i="0" u="none" strike="noStrike" cap="none" normalizeH="0" baseline="0" dirty="0">
                <a:ln>
                  <a:noFill/>
                </a:ln>
                <a:solidFill>
                  <a:schemeClr val="tx1"/>
                </a:solidFill>
                <a:effectLst/>
                <a:latin typeface="Arial Unicode MS"/>
              </a:rPr>
              <a:t>print("Best Parameters:", </a:t>
            </a:r>
            <a:r>
              <a:rPr kumimoji="0" lang="en-US" altLang="en-US" sz="1100" b="0" i="0" u="none" strike="noStrike" cap="none" normalizeH="0" baseline="0" dirty="0" err="1">
                <a:ln>
                  <a:noFill/>
                </a:ln>
                <a:solidFill>
                  <a:schemeClr val="tx1"/>
                </a:solidFill>
                <a:effectLst/>
                <a:latin typeface="Arial Unicode MS"/>
              </a:rPr>
              <a:t>grid_search.best_params</a:t>
            </a:r>
            <a:r>
              <a:rPr kumimoji="0" lang="en-US" altLang="en-US" sz="1100" b="0" i="0" u="none" strike="noStrike" cap="none" normalizeH="0" baseline="0" dirty="0">
                <a:ln>
                  <a:noFill/>
                </a:ln>
                <a:solidFill>
                  <a:schemeClr val="tx1"/>
                </a:solidFill>
                <a:effectLst/>
                <a:latin typeface="Arial Unicode MS"/>
              </a:rPr>
              <a:t>_) print("Best Validation Score:", </a:t>
            </a:r>
            <a:r>
              <a:rPr kumimoji="0" lang="en-US" altLang="en-US" sz="1100" b="0" i="0" u="none" strike="noStrike" cap="none" normalizeH="0" baseline="0" dirty="0" err="1">
                <a:ln>
                  <a:noFill/>
                </a:ln>
                <a:solidFill>
                  <a:schemeClr val="tx1"/>
                </a:solidFill>
                <a:effectLst/>
                <a:latin typeface="Arial Unicode MS"/>
              </a:rPr>
              <a:t>grid_search.best_score</a:t>
            </a:r>
            <a:r>
              <a:rPr kumimoji="0" lang="en-US" altLang="en-US" sz="1100" b="0" i="0" u="none" strike="noStrike" cap="none" normalizeH="0" baseline="0" dirty="0">
                <a:ln>
                  <a:noFill/>
                </a:ln>
                <a:solidFill>
                  <a:schemeClr val="tx1"/>
                </a:solidFill>
                <a:effectLst/>
                <a:latin typeface="Arial Unicode MS"/>
              </a:rPr>
              <a:t>_) </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rPr>
              <a:t>This process was repeated for all models (</a:t>
            </a:r>
            <a:r>
              <a:rPr kumimoji="0" lang="en-US" altLang="en-US" sz="1100" b="1" i="0" u="none" strike="noStrike" cap="none" normalizeH="0" baseline="0" dirty="0">
                <a:ln>
                  <a:noFill/>
                </a:ln>
                <a:solidFill>
                  <a:schemeClr val="tx1"/>
                </a:solidFill>
                <a:effectLst/>
                <a:latin typeface="Arial" panose="020B0604020202020204" pitchFamily="34" charset="0"/>
              </a:rPr>
              <a:t>SVM</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1" i="0" u="none" strike="noStrike" cap="none" normalizeH="0" baseline="0" dirty="0">
                <a:ln>
                  <a:noFill/>
                </a:ln>
                <a:solidFill>
                  <a:schemeClr val="tx1"/>
                </a:solidFill>
                <a:effectLst/>
                <a:latin typeface="Arial" panose="020B0604020202020204" pitchFamily="34" charset="0"/>
              </a:rPr>
              <a:t>KNN</a:t>
            </a: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1" i="0" u="none" strike="noStrike" cap="none" normalizeH="0" baseline="0" dirty="0">
                <a:ln>
                  <a:noFill/>
                </a:ln>
                <a:solidFill>
                  <a:schemeClr val="tx1"/>
                </a:solidFill>
                <a:effectLst/>
                <a:latin typeface="Arial" panose="020B0604020202020204" pitchFamily="34" charset="0"/>
              </a:rPr>
              <a:t>Decision Trees</a:t>
            </a:r>
            <a:r>
              <a:rPr kumimoji="0" lang="en-US" altLang="en-US" sz="1100" b="0" i="0" u="none" strike="noStrike" cap="none" normalizeH="0" baseline="0" dirty="0">
                <a:ln>
                  <a:noFill/>
                </a:ln>
                <a:solidFill>
                  <a:schemeClr val="tx1"/>
                </a:solidFill>
                <a:effectLst/>
                <a:latin typeface="Arial" panose="020B0604020202020204" pitchFamily="34" charset="0"/>
              </a:rPr>
              <a:t>, and </a:t>
            </a:r>
            <a:r>
              <a:rPr kumimoji="0" lang="en-US" altLang="en-US" sz="1100" b="1" i="0" u="none" strike="noStrike" cap="none" normalizeH="0" baseline="0" dirty="0">
                <a:ln>
                  <a:noFill/>
                </a:ln>
                <a:solidFill>
                  <a:schemeClr val="tx1"/>
                </a:solidFill>
                <a:effectLst/>
                <a:latin typeface="Arial" panose="020B0604020202020204" pitchFamily="34" charset="0"/>
              </a:rPr>
              <a:t>Logistic Regression</a:t>
            </a:r>
            <a:r>
              <a:rPr kumimoji="0" lang="en-US" altLang="en-US" sz="11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tx1"/>
              </a:solidFill>
              <a:effectLst/>
              <a:latin typeface="Arial" panose="020B0604020202020204" pitchFamily="34" charset="0"/>
            </a:endParaRPr>
          </a:p>
        </p:txBody>
      </p:sp>
      <p:sp>
        <p:nvSpPr>
          <p:cNvPr id="24" name="Rectangle 18">
            <a:extLst>
              <a:ext uri="{FF2B5EF4-FFF2-40B4-BE49-F238E27FC236}">
                <a16:creationId xmlns:a16="http://schemas.microsoft.com/office/drawing/2014/main" id="{6BCC3248-08A9-832E-DA29-1E11A4B5F727}"/>
              </a:ext>
            </a:extLst>
          </p:cNvPr>
          <p:cNvSpPr>
            <a:spLocks noChangeArrowheads="1"/>
          </p:cNvSpPr>
          <p:nvPr/>
        </p:nvSpPr>
        <p:spPr bwMode="auto">
          <a:xfrm>
            <a:off x="770011" y="4316652"/>
            <a:ext cx="8996677"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tx1"/>
                </a:solidFill>
                <a:effectLst/>
                <a:latin typeface="Arial" panose="020B0604020202020204" pitchFamily="34" charset="0"/>
              </a:rPr>
              <a:t>4. Final Model Evaluation on Test Data:</a:t>
            </a:r>
            <a:endParaRPr kumimoji="0" lang="en-US" altLang="en-US"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latin typeface="Arial" panose="020B0604020202020204" pitchFamily="34" charset="0"/>
              </a:rPr>
              <a:t>Evaluated the </a:t>
            </a:r>
            <a:r>
              <a:rPr kumimoji="0" lang="en-US" altLang="en-US" sz="1100" b="1" i="0" u="none" strike="noStrike" cap="none" normalizeH="0" baseline="0" dirty="0">
                <a:ln>
                  <a:noFill/>
                </a:ln>
                <a:solidFill>
                  <a:schemeClr val="tx1"/>
                </a:solidFill>
                <a:effectLst/>
                <a:latin typeface="Arial" panose="020B0604020202020204" pitchFamily="34" charset="0"/>
              </a:rPr>
              <a:t>test accuracy</a:t>
            </a:r>
            <a:r>
              <a:rPr kumimoji="0" lang="en-US" altLang="en-US" sz="1100" b="0" i="0" u="none" strike="noStrike" cap="none" normalizeH="0" baseline="0" dirty="0">
                <a:ln>
                  <a:noFill/>
                </a:ln>
                <a:solidFill>
                  <a:schemeClr val="tx1"/>
                </a:solidFill>
                <a:effectLst/>
                <a:latin typeface="Arial" panose="020B0604020202020204" pitchFamily="34" charset="0"/>
              </a:rPr>
              <a:t> for each model using the </a:t>
            </a:r>
            <a:r>
              <a:rPr kumimoji="0" lang="en-US" altLang="en-US" sz="1100" b="0" i="0" u="none" strike="noStrike" cap="none" normalizeH="0" baseline="0" dirty="0">
                <a:ln>
                  <a:noFill/>
                </a:ln>
                <a:solidFill>
                  <a:schemeClr val="tx1"/>
                </a:solidFill>
                <a:effectLst/>
                <a:latin typeface="Arial Unicode MS"/>
              </a:rPr>
              <a:t>score()</a:t>
            </a:r>
            <a:r>
              <a:rPr kumimoji="0" lang="en-US" altLang="en-US" sz="1100" b="0" i="0" u="none" strike="noStrike" cap="none" normalizeH="0" baseline="0" dirty="0">
                <a:ln>
                  <a:noFill/>
                </a:ln>
                <a:solidFill>
                  <a:schemeClr val="tx1"/>
                </a:solidFill>
                <a:effectLst/>
              </a:rPr>
              <a:t> method: </a:t>
            </a:r>
            <a:r>
              <a:rPr kumimoji="0" lang="en-US" altLang="en-US" sz="1100" b="0" i="0" u="none" strike="noStrike" cap="none" normalizeH="0" baseline="0" dirty="0" err="1">
                <a:ln>
                  <a:noFill/>
                </a:ln>
                <a:solidFill>
                  <a:schemeClr val="tx1"/>
                </a:solidFill>
                <a:effectLst/>
                <a:latin typeface="Arial Unicode MS"/>
              </a:rPr>
              <a:t>test_accuracy</a:t>
            </a:r>
            <a:r>
              <a:rPr kumimoji="0" lang="en-US" altLang="en-US" sz="1100" b="0" i="0" u="none" strike="noStrike" cap="none" normalizeH="0" baseline="0" dirty="0">
                <a:ln>
                  <a:noFill/>
                </a:ln>
                <a:solidFill>
                  <a:schemeClr val="tx1"/>
                </a:solidFill>
                <a:effectLst/>
                <a:latin typeface="Arial Unicode MS"/>
              </a:rPr>
              <a:t> = </a:t>
            </a:r>
            <a:r>
              <a:rPr kumimoji="0" lang="en-US" altLang="en-US" sz="1100" b="0" i="0" u="none" strike="noStrike" cap="none" normalizeH="0" baseline="0" dirty="0" err="1">
                <a:ln>
                  <a:noFill/>
                </a:ln>
                <a:solidFill>
                  <a:schemeClr val="tx1"/>
                </a:solidFill>
                <a:effectLst/>
                <a:latin typeface="Arial Unicode MS"/>
              </a:rPr>
              <a:t>grid_search.score</a:t>
            </a:r>
            <a:r>
              <a:rPr kumimoji="0" lang="en-US" altLang="en-US" sz="1100" b="0" i="0" u="none" strike="noStrike" cap="none" normalizeH="0" baseline="0" dirty="0">
                <a:ln>
                  <a:noFill/>
                </a:ln>
                <a:solidFill>
                  <a:schemeClr val="tx1"/>
                </a:solidFill>
                <a:effectLst/>
                <a:latin typeface="Arial Unicode MS"/>
              </a:rPr>
              <a:t>(</a:t>
            </a:r>
            <a:r>
              <a:rPr kumimoji="0" lang="en-US" altLang="en-US" sz="1100" b="0" i="0" u="none" strike="noStrike" cap="none" normalizeH="0" baseline="0" dirty="0" err="1">
                <a:ln>
                  <a:noFill/>
                </a:ln>
                <a:solidFill>
                  <a:schemeClr val="tx1"/>
                </a:solidFill>
                <a:effectLst/>
                <a:latin typeface="Arial Unicode MS"/>
              </a:rPr>
              <a:t>X_test</a:t>
            </a:r>
            <a:r>
              <a:rPr kumimoji="0" lang="en-US" altLang="en-US" sz="1100" b="0" i="0" u="none" strike="noStrike" cap="none" normalizeH="0" baseline="0" dirty="0">
                <a:ln>
                  <a:noFill/>
                </a:ln>
                <a:solidFill>
                  <a:schemeClr val="tx1"/>
                </a:solidFill>
                <a:effectLst/>
                <a:latin typeface="Arial Unicode MS"/>
              </a:rPr>
              <a:t>, </a:t>
            </a:r>
            <a:r>
              <a:rPr kumimoji="0" lang="en-US" altLang="en-US" sz="1100" b="0" i="0" u="none" strike="noStrike" cap="none" normalizeH="0" baseline="0" dirty="0" err="1">
                <a:ln>
                  <a:noFill/>
                </a:ln>
                <a:solidFill>
                  <a:schemeClr val="tx1"/>
                </a:solidFill>
                <a:effectLst/>
                <a:latin typeface="Arial Unicode MS"/>
              </a:rPr>
              <a:t>Y_test</a:t>
            </a:r>
            <a:r>
              <a:rPr kumimoji="0" lang="en-US" altLang="en-US" sz="1100" b="0" i="0" u="none" strike="noStrike" cap="none" normalizeH="0" baseline="0" dirty="0">
                <a:ln>
                  <a:noFill/>
                </a:ln>
                <a:solidFill>
                  <a:schemeClr val="tx1"/>
                </a:solidFill>
                <a:effectLst/>
                <a:latin typeface="Arial Unicode MS"/>
              </a:rPr>
              <a:t>) print("Test Accuracy:", </a:t>
            </a:r>
            <a:r>
              <a:rPr kumimoji="0" lang="en-US" altLang="en-US" sz="1100" b="0" i="0" u="none" strike="noStrike" cap="none" normalizeH="0" baseline="0" dirty="0" err="1">
                <a:ln>
                  <a:noFill/>
                </a:ln>
                <a:solidFill>
                  <a:schemeClr val="tx1"/>
                </a:solidFill>
                <a:effectLst/>
                <a:latin typeface="Arial Unicode MS"/>
              </a:rPr>
              <a:t>test_accuracy</a:t>
            </a:r>
            <a:r>
              <a:rPr kumimoji="0" lang="en-US" altLang="en-US" sz="1100" b="0" i="0" u="none" strike="noStrike" cap="none" normalizeH="0" baseline="0" dirty="0">
                <a:ln>
                  <a:noFill/>
                </a:ln>
                <a:solidFill>
                  <a:schemeClr val="tx1"/>
                </a:solidFill>
                <a:effectLst/>
                <a:latin typeface="Arial Unicode MS"/>
              </a:rPr>
              <a:t>) </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100" b="0" i="0" u="none" strike="noStrike" cap="none" normalizeH="0" baseline="0" dirty="0">
                <a:ln>
                  <a:noFill/>
                </a:ln>
                <a:solidFill>
                  <a:schemeClr val="tx1"/>
                </a:solidFill>
                <a:effectLst/>
              </a:rPr>
              <a:t>Plotted </a:t>
            </a:r>
            <a:r>
              <a:rPr kumimoji="0" lang="en-US" altLang="en-US" sz="1100" b="1" i="0" u="none" strike="noStrike" cap="none" normalizeH="0" baseline="0" dirty="0">
                <a:ln>
                  <a:noFill/>
                </a:ln>
                <a:solidFill>
                  <a:schemeClr val="tx1"/>
                </a:solidFill>
                <a:effectLst/>
                <a:latin typeface="Arial" panose="020B0604020202020204" pitchFamily="34" charset="0"/>
              </a:rPr>
              <a:t>confusion matrices</a:t>
            </a:r>
            <a:r>
              <a:rPr kumimoji="0" lang="en-US" altLang="en-US" sz="1100" b="0" i="0" u="none" strike="noStrike" cap="none" normalizeH="0" baseline="0" dirty="0">
                <a:ln>
                  <a:noFill/>
                </a:ln>
                <a:solidFill>
                  <a:schemeClr val="tx1"/>
                </a:solidFill>
                <a:effectLst/>
                <a:latin typeface="Arial" panose="020B0604020202020204" pitchFamily="34" charset="0"/>
              </a:rPr>
              <a:t> for each model to visualize prediction performance: </a:t>
            </a:r>
            <a:r>
              <a:rPr kumimoji="0" lang="en-US" altLang="en-US" sz="1100" b="0" i="0" u="none" strike="noStrike" cap="none" normalizeH="0" baseline="0" dirty="0">
                <a:ln>
                  <a:noFill/>
                </a:ln>
                <a:solidFill>
                  <a:schemeClr val="tx1"/>
                </a:solidFill>
                <a:effectLst/>
                <a:latin typeface="Arial Unicode MS"/>
              </a:rPr>
              <a:t>from </a:t>
            </a:r>
            <a:r>
              <a:rPr kumimoji="0" lang="en-US" altLang="en-US" sz="1100" b="0" i="0" u="none" strike="noStrike" cap="none" normalizeH="0" baseline="0" dirty="0" err="1">
                <a:ln>
                  <a:noFill/>
                </a:ln>
                <a:solidFill>
                  <a:schemeClr val="tx1"/>
                </a:solidFill>
                <a:effectLst/>
                <a:latin typeface="Arial Unicode MS"/>
              </a:rPr>
              <a:t>sklearn.metrics</a:t>
            </a:r>
            <a:r>
              <a:rPr kumimoji="0" lang="en-US" altLang="en-US" sz="1100" b="0" i="0" u="none" strike="noStrike" cap="none" normalizeH="0" baseline="0" dirty="0">
                <a:ln>
                  <a:noFill/>
                </a:ln>
                <a:solidFill>
                  <a:schemeClr val="tx1"/>
                </a:solidFill>
                <a:effectLst/>
                <a:latin typeface="Arial Unicode MS"/>
              </a:rPr>
              <a:t> import </a:t>
            </a:r>
            <a:r>
              <a:rPr kumimoji="0" lang="en-US" altLang="en-US" sz="1100" b="0" i="0" u="none" strike="noStrike" cap="none" normalizeH="0" baseline="0" dirty="0" err="1">
                <a:ln>
                  <a:noFill/>
                </a:ln>
                <a:solidFill>
                  <a:schemeClr val="tx1"/>
                </a:solidFill>
                <a:effectLst/>
                <a:latin typeface="Arial Unicode MS"/>
              </a:rPr>
              <a:t>plot_confusion_matrix</a:t>
            </a:r>
            <a:r>
              <a:rPr kumimoji="0" lang="en-US" altLang="en-US" sz="1100" b="0" i="0" u="none" strike="noStrike" cap="none" normalizeH="0" baseline="0" dirty="0">
                <a:ln>
                  <a:noFill/>
                </a:ln>
                <a:solidFill>
                  <a:schemeClr val="tx1"/>
                </a:solidFill>
                <a:effectLst/>
                <a:latin typeface="Arial Unicode MS"/>
              </a:rPr>
              <a:t> </a:t>
            </a:r>
            <a:r>
              <a:rPr kumimoji="0" lang="en-US" altLang="en-US" sz="1100" b="0" i="0" u="none" strike="noStrike" cap="none" normalizeH="0" baseline="0" dirty="0" err="1">
                <a:ln>
                  <a:noFill/>
                </a:ln>
                <a:solidFill>
                  <a:schemeClr val="tx1"/>
                </a:solidFill>
                <a:effectLst/>
                <a:latin typeface="Arial Unicode MS"/>
              </a:rPr>
              <a:t>plot_confusion_matrix</a:t>
            </a:r>
            <a:r>
              <a:rPr kumimoji="0" lang="en-US" altLang="en-US" sz="1100" b="0" i="0" u="none" strike="noStrike" cap="none" normalizeH="0" baseline="0" dirty="0">
                <a:ln>
                  <a:noFill/>
                </a:ln>
                <a:solidFill>
                  <a:schemeClr val="tx1"/>
                </a:solidFill>
                <a:effectLst/>
                <a:latin typeface="Arial Unicode MS"/>
              </a:rPr>
              <a:t>(</a:t>
            </a:r>
            <a:r>
              <a:rPr kumimoji="0" lang="en-US" altLang="en-US" sz="1100" b="0" i="0" u="none" strike="noStrike" cap="none" normalizeH="0" baseline="0" dirty="0" err="1">
                <a:ln>
                  <a:noFill/>
                </a:ln>
                <a:solidFill>
                  <a:schemeClr val="tx1"/>
                </a:solidFill>
                <a:effectLst/>
                <a:latin typeface="Arial Unicode MS"/>
              </a:rPr>
              <a:t>grid_search.best_estimator</a:t>
            </a:r>
            <a:r>
              <a:rPr kumimoji="0" lang="en-US" altLang="en-US" sz="1100" b="0" i="0" u="none" strike="noStrike" cap="none" normalizeH="0" baseline="0" dirty="0">
                <a:ln>
                  <a:noFill/>
                </a:ln>
                <a:solidFill>
                  <a:schemeClr val="tx1"/>
                </a:solidFill>
                <a:effectLst/>
                <a:latin typeface="Arial Unicode MS"/>
              </a:rPr>
              <a:t>_, </a:t>
            </a:r>
            <a:r>
              <a:rPr kumimoji="0" lang="en-US" altLang="en-US" sz="1100" b="0" i="0" u="none" strike="noStrike" cap="none" normalizeH="0" baseline="0" dirty="0" err="1">
                <a:ln>
                  <a:noFill/>
                </a:ln>
                <a:solidFill>
                  <a:schemeClr val="tx1"/>
                </a:solidFill>
                <a:effectLst/>
                <a:latin typeface="Arial Unicode MS"/>
              </a:rPr>
              <a:t>X_test</a:t>
            </a:r>
            <a:r>
              <a:rPr kumimoji="0" lang="en-US" altLang="en-US" sz="1100" b="0" i="0" u="none" strike="noStrike" cap="none" normalizeH="0" baseline="0" dirty="0">
                <a:ln>
                  <a:noFill/>
                </a:ln>
                <a:solidFill>
                  <a:schemeClr val="tx1"/>
                </a:solidFill>
                <a:effectLst/>
                <a:latin typeface="Arial Unicode MS"/>
              </a:rPr>
              <a:t>, </a:t>
            </a:r>
            <a:r>
              <a:rPr kumimoji="0" lang="en-US" altLang="en-US" sz="1100" b="0" i="0" u="none" strike="noStrike" cap="none" normalizeH="0" baseline="0" dirty="0" err="1">
                <a:ln>
                  <a:noFill/>
                </a:ln>
                <a:solidFill>
                  <a:schemeClr val="tx1"/>
                </a:solidFill>
                <a:effectLst/>
                <a:latin typeface="Arial Unicode MS"/>
              </a:rPr>
              <a:t>Y_test</a:t>
            </a:r>
            <a:r>
              <a:rPr kumimoji="0" lang="en-US" altLang="en-US" sz="1100" b="0" i="0" u="none" strike="noStrike" cap="none" normalizeH="0" baseline="0" dirty="0">
                <a:ln>
                  <a:noFill/>
                </a:ln>
                <a:solidFill>
                  <a:schemeClr val="tx1"/>
                </a:solidFill>
                <a:effectLst/>
                <a:latin typeface="Arial Unicode MS"/>
              </a:rPr>
              <a:t>, </a:t>
            </a:r>
            <a:r>
              <a:rPr kumimoji="0" lang="en-US" altLang="en-US" sz="1100" b="0" i="0" u="none" strike="noStrike" cap="none" normalizeH="0" baseline="0" dirty="0" err="1">
                <a:ln>
                  <a:noFill/>
                </a:ln>
                <a:solidFill>
                  <a:schemeClr val="tx1"/>
                </a:solidFill>
                <a:effectLst/>
                <a:latin typeface="Arial Unicode MS"/>
              </a:rPr>
              <a:t>cmap</a:t>
            </a:r>
            <a:r>
              <a:rPr kumimoji="0" lang="en-US" altLang="en-US" sz="1100" b="0" i="0" u="none" strike="noStrike" cap="none" normalizeH="0" baseline="0" dirty="0">
                <a:ln>
                  <a:noFill/>
                </a:ln>
                <a:solidFill>
                  <a:schemeClr val="tx1"/>
                </a:solidFill>
                <a:effectLst/>
                <a:latin typeface="Arial Unicode MS"/>
              </a:rPr>
              <a:t>='Blues') </a:t>
            </a:r>
            <a:r>
              <a:rPr kumimoji="0" lang="en-US" altLang="en-US" sz="1100" b="0" i="0" u="none" strike="noStrike" cap="none" normalizeH="0" baseline="0" dirty="0" err="1">
                <a:ln>
                  <a:noFill/>
                </a:ln>
                <a:solidFill>
                  <a:schemeClr val="tx1"/>
                </a:solidFill>
                <a:effectLst/>
                <a:latin typeface="Arial Unicode MS"/>
              </a:rPr>
              <a:t>plt.show</a:t>
            </a:r>
            <a:r>
              <a:rPr kumimoji="0" lang="en-US" altLang="en-US" sz="1100" b="0" i="0" u="none" strike="noStrike" cap="none" normalizeH="0" baseline="0" dirty="0">
                <a:ln>
                  <a:noFill/>
                </a:ln>
                <a:solidFill>
                  <a:schemeClr val="tx1"/>
                </a:solidFill>
                <a:effectLst/>
                <a:latin typeface="Arial Unicode MS"/>
              </a:rPr>
              <a:t>() </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100" b="0" i="0" u="none" strike="noStrike" cap="none" normalizeH="0" baseline="0" dirty="0">
              <a:ln>
                <a:noFill/>
              </a:ln>
              <a:solidFill>
                <a:schemeClr val="tx1"/>
              </a:solidFill>
              <a:effectLst/>
              <a:latin typeface="Arial" panose="020B0604020202020204" pitchFamily="34" charset="0"/>
            </a:endParaRPr>
          </a:p>
        </p:txBody>
      </p:sp>
      <p:sp>
        <p:nvSpPr>
          <p:cNvPr id="26" name="Rectangle 20">
            <a:extLst>
              <a:ext uri="{FF2B5EF4-FFF2-40B4-BE49-F238E27FC236}">
                <a16:creationId xmlns:a16="http://schemas.microsoft.com/office/drawing/2014/main" id="{85933D86-6F44-BD73-0E02-AA82F7BEC898}"/>
              </a:ext>
            </a:extLst>
          </p:cNvPr>
          <p:cNvSpPr>
            <a:spLocks noChangeArrowheads="1"/>
          </p:cNvSpPr>
          <p:nvPr/>
        </p:nvSpPr>
        <p:spPr bwMode="auto">
          <a:xfrm>
            <a:off x="6180490" y="5564672"/>
            <a:ext cx="4762573"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dirty="0">
                <a:ln>
                  <a:noFill/>
                </a:ln>
                <a:solidFill>
                  <a:schemeClr val="tx1"/>
                </a:solidFill>
                <a:effectLst/>
                <a:latin typeface="Arial" panose="020B0604020202020204" pitchFamily="34" charset="0"/>
              </a:rPr>
              <a:t>Key Results: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00" b="1" i="0" u="none" strike="noStrike" cap="none" normalizeH="0" baseline="0" dirty="0">
                <a:ln>
                  <a:noFill/>
                </a:ln>
                <a:solidFill>
                  <a:schemeClr val="tx1"/>
                </a:solidFill>
                <a:effectLst/>
                <a:latin typeface="Arial" panose="020B0604020202020204" pitchFamily="34" charset="0"/>
              </a:rPr>
              <a:t>SVM</a:t>
            </a:r>
            <a:r>
              <a:rPr kumimoji="0" lang="en-US" altLang="en-US" sz="1000" b="0" i="0" u="none" strike="noStrike" cap="none" normalizeH="0" baseline="0" dirty="0">
                <a:ln>
                  <a:noFill/>
                </a:ln>
                <a:solidFill>
                  <a:schemeClr val="tx1"/>
                </a:solidFill>
                <a:effectLst/>
                <a:latin typeface="Arial" panose="020B0604020202020204" pitchFamily="34" charset="0"/>
              </a:rPr>
              <a:t> achieved the </a:t>
            </a:r>
            <a:r>
              <a:rPr kumimoji="0" lang="en-US" altLang="en-US" sz="1000" b="1" i="0" u="none" strike="noStrike" cap="none" normalizeH="0" baseline="0" dirty="0">
                <a:ln>
                  <a:noFill/>
                </a:ln>
                <a:solidFill>
                  <a:schemeClr val="tx1"/>
                </a:solidFill>
                <a:effectLst/>
                <a:latin typeface="Arial" panose="020B0604020202020204" pitchFamily="34" charset="0"/>
              </a:rPr>
              <a:t>highest accuracy (94%)</a:t>
            </a:r>
            <a:r>
              <a:rPr kumimoji="0" lang="en-US" altLang="en-US" sz="1000" b="0" i="0" u="none" strike="noStrike" cap="none" normalizeH="0" baseline="0" dirty="0">
                <a:ln>
                  <a:noFill/>
                </a:ln>
                <a:solidFill>
                  <a:schemeClr val="tx1"/>
                </a:solidFill>
                <a:effectLst/>
                <a:latin typeface="Arial" panose="020B0604020202020204" pitchFamily="34" charset="0"/>
              </a:rPr>
              <a:t> with the best hyperparameters (</a:t>
            </a:r>
            <a:r>
              <a:rPr kumimoji="0" lang="en-US" altLang="en-US" sz="1000" b="0" i="0" u="none" strike="noStrike" cap="none" normalizeH="0" baseline="0" dirty="0">
                <a:ln>
                  <a:noFill/>
                </a:ln>
                <a:solidFill>
                  <a:schemeClr val="tx1"/>
                </a:solidFill>
                <a:effectLst/>
                <a:latin typeface="Arial Unicode MS"/>
              </a:rPr>
              <a:t>C=1.0</a:t>
            </a:r>
            <a:r>
              <a:rPr kumimoji="0" lang="en-US" altLang="en-US" sz="1000" b="0" i="0" u="none" strike="noStrike" cap="none" normalizeH="0" baseline="0" dirty="0">
                <a:ln>
                  <a:noFill/>
                </a:ln>
                <a:solidFill>
                  <a:schemeClr val="tx1"/>
                </a:solidFill>
                <a:effectLst/>
              </a:rPr>
              <a:t>, </a:t>
            </a:r>
            <a:r>
              <a:rPr kumimoji="0" lang="en-US" altLang="en-US" sz="1000" b="0" i="0" u="none" strike="noStrike" cap="none" normalizeH="0" baseline="0" dirty="0">
                <a:ln>
                  <a:noFill/>
                </a:ln>
                <a:solidFill>
                  <a:schemeClr val="tx1"/>
                </a:solidFill>
                <a:effectLst/>
                <a:latin typeface="Arial Unicode MS"/>
              </a:rPr>
              <a:t>gamma=0.03</a:t>
            </a:r>
            <a:r>
              <a:rPr kumimoji="0" lang="en-US" altLang="en-US" sz="1000" b="0" i="0" u="none" strike="noStrike" cap="none" normalizeH="0" baseline="0" dirty="0">
                <a:ln>
                  <a:noFill/>
                </a:ln>
                <a:solidFill>
                  <a:schemeClr val="tx1"/>
                </a:solidFill>
                <a:effectLst/>
              </a:rPr>
              <a:t>, </a:t>
            </a:r>
            <a:r>
              <a:rPr kumimoji="0" lang="en-US" altLang="en-US" sz="1000" b="0" i="0" u="none" strike="noStrike" cap="none" normalizeH="0" baseline="0" dirty="0">
                <a:ln>
                  <a:noFill/>
                </a:ln>
                <a:solidFill>
                  <a:schemeClr val="tx1"/>
                </a:solidFill>
                <a:effectLst/>
                <a:latin typeface="Arial Unicode MS"/>
              </a:rPr>
              <a:t>kernel='sigmoid'</a:t>
            </a:r>
            <a:r>
              <a:rPr kumimoji="0" lang="en-US" altLang="en-US" sz="1000" b="0" i="0" u="none" strike="noStrike" cap="none" normalizeH="0" baseline="0" dirty="0">
                <a:ln>
                  <a:noFill/>
                </a:ln>
                <a:solidFill>
                  <a:schemeClr val="tx1"/>
                </a:solidFill>
                <a:effectLst/>
              </a:rPr>
              <a:t>).</a:t>
            </a:r>
            <a:r>
              <a:rPr kumimoji="0" lang="en-US" altLang="en-US" sz="10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00" b="0" i="0" u="none" strike="noStrike" cap="none" normalizeH="0" baseline="0" dirty="0">
                <a:ln>
                  <a:noFill/>
                </a:ln>
                <a:solidFill>
                  <a:schemeClr val="tx1"/>
                </a:solidFill>
                <a:effectLst/>
                <a:latin typeface="Arial" panose="020B0604020202020204" pitchFamily="34" charset="0"/>
              </a:rPr>
              <a:t>The </a:t>
            </a:r>
            <a:r>
              <a:rPr kumimoji="0" lang="en-US" altLang="en-US" sz="1000" b="1" i="0" u="none" strike="noStrike" cap="none" normalizeH="0" baseline="0" dirty="0">
                <a:ln>
                  <a:noFill/>
                </a:ln>
                <a:solidFill>
                  <a:schemeClr val="tx1"/>
                </a:solidFill>
                <a:effectLst/>
                <a:latin typeface="Arial" panose="020B0604020202020204" pitchFamily="34" charset="0"/>
              </a:rPr>
              <a:t>confusion matrices</a:t>
            </a:r>
            <a:r>
              <a:rPr kumimoji="0" lang="en-US" altLang="en-US" sz="1000" b="0" i="0" u="none" strike="noStrike" cap="none" normalizeH="0" baseline="0" dirty="0">
                <a:ln>
                  <a:noFill/>
                </a:ln>
                <a:solidFill>
                  <a:schemeClr val="tx1"/>
                </a:solidFill>
                <a:effectLst/>
                <a:latin typeface="Arial" panose="020B0604020202020204" pitchFamily="34" charset="0"/>
              </a:rPr>
              <a:t> highlighted areas where each model misclassified the data, helping to understand performance weaknesses.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00" b="1" i="0" u="none" strike="noStrike" cap="none" normalizeH="0" baseline="0" dirty="0">
                <a:ln>
                  <a:noFill/>
                </a:ln>
                <a:solidFill>
                  <a:schemeClr val="tx1"/>
                </a:solidFill>
                <a:effectLst/>
                <a:latin typeface="Arial" panose="020B0604020202020204" pitchFamily="34" charset="0"/>
              </a:rPr>
              <a:t>Decision Trees</a:t>
            </a:r>
            <a:r>
              <a:rPr kumimoji="0" lang="en-US" altLang="en-US" sz="1000" b="0" i="0" u="none" strike="noStrike" cap="none" normalizeH="0" baseline="0" dirty="0">
                <a:ln>
                  <a:noFill/>
                </a:ln>
                <a:solidFill>
                  <a:schemeClr val="tx1"/>
                </a:solidFill>
                <a:effectLst/>
                <a:latin typeface="Arial" panose="020B0604020202020204" pitchFamily="34" charset="0"/>
              </a:rPr>
              <a:t> and </a:t>
            </a:r>
            <a:r>
              <a:rPr kumimoji="0" lang="en-US" altLang="en-US" sz="1000" b="1" i="0" u="none" strike="noStrike" cap="none" normalizeH="0" baseline="0" dirty="0">
                <a:ln>
                  <a:noFill/>
                </a:ln>
                <a:solidFill>
                  <a:schemeClr val="tx1"/>
                </a:solidFill>
                <a:effectLst/>
                <a:latin typeface="Arial" panose="020B0604020202020204" pitchFamily="34" charset="0"/>
              </a:rPr>
              <a:t>KNN</a:t>
            </a:r>
            <a:r>
              <a:rPr kumimoji="0" lang="en-US" altLang="en-US" sz="1000" b="0" i="0" u="none" strike="noStrike" cap="none" normalizeH="0" baseline="0" dirty="0">
                <a:ln>
                  <a:noFill/>
                </a:ln>
                <a:solidFill>
                  <a:schemeClr val="tx1"/>
                </a:solidFill>
                <a:effectLst/>
                <a:latin typeface="Arial" panose="020B0604020202020204" pitchFamily="34" charset="0"/>
              </a:rPr>
              <a:t> showed slightly lower accuracy, making </a:t>
            </a:r>
            <a:r>
              <a:rPr kumimoji="0" lang="en-US" altLang="en-US" sz="1000" b="1" i="0" u="none" strike="noStrike" cap="none" normalizeH="0" baseline="0" dirty="0">
                <a:ln>
                  <a:noFill/>
                </a:ln>
                <a:solidFill>
                  <a:schemeClr val="tx1"/>
                </a:solidFill>
                <a:effectLst/>
                <a:latin typeface="Arial" panose="020B0604020202020204" pitchFamily="34" charset="0"/>
              </a:rPr>
              <a:t>SVM</a:t>
            </a:r>
            <a:r>
              <a:rPr kumimoji="0" lang="en-US" altLang="en-US" sz="1000" b="0" i="0" u="none" strike="noStrike" cap="none" normalizeH="0" baseline="0" dirty="0">
                <a:ln>
                  <a:noFill/>
                </a:ln>
                <a:solidFill>
                  <a:schemeClr val="tx1"/>
                </a:solidFill>
                <a:effectLst/>
                <a:latin typeface="Arial" panose="020B0604020202020204" pitchFamily="34" charset="0"/>
              </a:rPr>
              <a:t> the preferred model for this dataset.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dirty="0">
              <a:ln>
                <a:noFill/>
              </a:ln>
              <a:solidFill>
                <a:schemeClr val="tx1"/>
              </a:solidFill>
              <a:effectLst/>
              <a:latin typeface="Arial" panose="020B0604020202020204" pitchFamily="34" charset="0"/>
            </a:endParaRPr>
          </a:p>
        </p:txBody>
      </p:sp>
      <p:sp>
        <p:nvSpPr>
          <p:cNvPr id="28" name="Rectangle 22">
            <a:extLst>
              <a:ext uri="{FF2B5EF4-FFF2-40B4-BE49-F238E27FC236}">
                <a16:creationId xmlns:a16="http://schemas.microsoft.com/office/drawing/2014/main" id="{65D751A2-7AA1-D002-4C51-5584CE67B00B}"/>
              </a:ext>
            </a:extLst>
          </p:cNvPr>
          <p:cNvSpPr>
            <a:spLocks noChangeArrowheads="1"/>
          </p:cNvSpPr>
          <p:nvPr/>
        </p:nvSpPr>
        <p:spPr bwMode="auto">
          <a:xfrm>
            <a:off x="770011" y="5556213"/>
            <a:ext cx="3041351" cy="938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1" i="0" u="none" strike="noStrike" cap="none" normalizeH="0" baseline="0" dirty="0">
                <a:ln>
                  <a:noFill/>
                </a:ln>
                <a:solidFill>
                  <a:schemeClr val="tx1"/>
                </a:solidFill>
                <a:effectLst/>
                <a:latin typeface="Arial" panose="020B0604020202020204" pitchFamily="34" charset="0"/>
              </a:rPr>
              <a:t>GitHub Repository for Code Reference</a:t>
            </a:r>
            <a:br>
              <a:rPr kumimoji="0" lang="en-US" altLang="en-US" sz="1100" b="0" i="0" u="none" strike="noStrike" cap="none" normalizeH="0" baseline="0" dirty="0">
                <a:ln>
                  <a:noFill/>
                </a:ln>
                <a:solidFill>
                  <a:schemeClr val="tx1"/>
                </a:solidFill>
                <a:effectLst/>
                <a:latin typeface="Arial" panose="020B0604020202020204" pitchFamily="34" charset="0"/>
              </a:rPr>
            </a:br>
            <a:r>
              <a:rPr kumimoji="0" lang="en-US" altLang="en-US" sz="1100" b="0" i="0" u="none" strike="noStrike" cap="none" normalizeH="0" baseline="0" dirty="0">
                <a:ln>
                  <a:noFill/>
                </a:ln>
                <a:solidFill>
                  <a:schemeClr val="tx1"/>
                </a:solidFill>
                <a:effectLst/>
                <a:latin typeface="Arial" panose="020B0604020202020204" pitchFamily="34" charset="0"/>
              </a:rPr>
              <a:t>👉 </a:t>
            </a:r>
            <a:r>
              <a:rPr kumimoji="0" lang="en-US" altLang="en-US" sz="1100" b="0" i="0" u="none" strike="noStrike" cap="none" normalizeH="0" baseline="0" dirty="0">
                <a:ln>
                  <a:noFill/>
                </a:ln>
                <a:solidFill>
                  <a:schemeClr val="tx1"/>
                </a:solidFill>
                <a:effectLst/>
                <a:latin typeface="Arial" panose="020B0604020202020204" pitchFamily="34" charset="0"/>
                <a:hlinkClick r:id="rId3"/>
              </a:rPr>
              <a:t>Model Selection with Hyperparameter Tuning</a:t>
            </a:r>
            <a:endParaRPr kumimoji="0" lang="en-US" altLang="en-US" sz="11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tx1"/>
                </a:solidFill>
                <a:effectLst/>
                <a:latin typeface="Arial" panose="020B0604020202020204" pitchFamily="34" charset="0"/>
              </a:rPr>
              <a:t>Let me know if you need more details about specific models or results! 🚀</a:t>
            </a:r>
          </a:p>
        </p:txBody>
      </p:sp>
    </p:spTree>
    <p:extLst>
      <p:ext uri="{BB962C8B-B14F-4D97-AF65-F5344CB8AC3E}">
        <p14:creationId xmlns:p14="http://schemas.microsoft.com/office/powerpoint/2010/main" val="5083648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47941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GB" sz="1800" b="0" i="0" u="none" strike="noStrike" baseline="0" dirty="0">
                <a:solidFill>
                  <a:schemeClr val="accent1"/>
                </a:solidFill>
                <a:latin typeface="Arial" panose="020B0604020202020204" pitchFamily="34" charset="0"/>
              </a:rPr>
              <a:t>The table below shows accuracy score of test data  for each of the methods comparing them to show which performed best.</a:t>
            </a:r>
          </a:p>
          <a:p>
            <a:r>
              <a:rPr lang="en-GB" sz="1800" b="0" i="0" u="none" strike="noStrike" baseline="0" dirty="0">
                <a:solidFill>
                  <a:schemeClr val="accent1"/>
                </a:solidFill>
                <a:latin typeface="Arial" panose="020B0604020202020204" pitchFamily="34" charset="0"/>
              </a:rPr>
              <a:t>Techniques include SVM, Classification Trees, K Nearest Neighbors and Logistic Regression.</a:t>
            </a:r>
          </a:p>
          <a:p>
            <a:endParaRPr lang="en-GB" sz="1800" dirty="0">
              <a:solidFill>
                <a:schemeClr val="accent1"/>
              </a:solidFill>
              <a:latin typeface="Arial" panose="020B0604020202020204" pitchFamily="34" charset="0"/>
            </a:endParaRPr>
          </a:p>
          <a:p>
            <a:endParaRPr lang="en-GB" sz="1800" b="0" i="0" u="none" strike="noStrike" baseline="0" dirty="0">
              <a:solidFill>
                <a:schemeClr val="accent1"/>
              </a:solidFill>
              <a:latin typeface="Arial" panose="020B0604020202020204" pitchFamily="34" charset="0"/>
            </a:endParaRPr>
          </a:p>
          <a:p>
            <a:endParaRPr lang="en-GB" sz="1800" dirty="0">
              <a:solidFill>
                <a:schemeClr val="accent1"/>
              </a:solidFill>
              <a:latin typeface="Arial" panose="020B0604020202020204" pitchFamily="34" charset="0"/>
            </a:endParaRPr>
          </a:p>
          <a:p>
            <a:endParaRPr lang="en-GB" sz="1800" b="0" i="0" u="none" strike="noStrike" baseline="0" dirty="0">
              <a:solidFill>
                <a:schemeClr val="accent1"/>
              </a:solidFill>
              <a:latin typeface="Arial" panose="020B0604020202020204" pitchFamily="34" charset="0"/>
            </a:endParaRPr>
          </a:p>
          <a:p>
            <a:endParaRPr lang="en-GB" sz="1800" dirty="0">
              <a:solidFill>
                <a:schemeClr val="accent1"/>
              </a:solidFill>
              <a:latin typeface="Arial" panose="020B0604020202020204" pitchFamily="34" charset="0"/>
            </a:endParaRPr>
          </a:p>
          <a:p>
            <a:endParaRPr lang="en-GB" sz="1800" b="0" i="0" u="none" strike="noStrike" baseline="0" dirty="0">
              <a:solidFill>
                <a:schemeClr val="accent1"/>
              </a:solidFill>
              <a:latin typeface="Arial" panose="020B0604020202020204" pitchFamily="34" charset="0"/>
            </a:endParaRPr>
          </a:p>
          <a:p>
            <a:endParaRPr lang="en-GB" sz="1800" dirty="0">
              <a:solidFill>
                <a:schemeClr val="accent1"/>
              </a:solidFill>
              <a:latin typeface="Arial" panose="020B0604020202020204" pitchFamily="34" charset="0"/>
            </a:endParaRPr>
          </a:p>
          <a:p>
            <a:r>
              <a:rPr lang="en-GB" sz="1200" b="1" dirty="0"/>
              <a:t>GitHub Repository for Predictive Analysis Lab</a:t>
            </a:r>
            <a:br>
              <a:rPr lang="en-GB" sz="1200" dirty="0"/>
            </a:br>
            <a:r>
              <a:rPr lang="en-GB" sz="1200" dirty="0"/>
              <a:t>👉</a:t>
            </a:r>
            <a:endParaRPr lang="en-GB" sz="1800" b="0" i="0" u="none" strike="noStrike" baseline="0" dirty="0">
              <a:solidFill>
                <a:schemeClr val="accent1"/>
              </a:solidFill>
              <a:latin typeface="Arial" panose="020B0604020202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Afbeelding 5">
            <a:extLst>
              <a:ext uri="{FF2B5EF4-FFF2-40B4-BE49-F238E27FC236}">
                <a16:creationId xmlns:a16="http://schemas.microsoft.com/office/drawing/2014/main" id="{78702503-7540-F79C-FEA6-34D947B8F474}"/>
              </a:ext>
            </a:extLst>
          </p:cNvPr>
          <p:cNvPicPr>
            <a:picLocks noChangeAspect="1"/>
          </p:cNvPicPr>
          <p:nvPr/>
        </p:nvPicPr>
        <p:blipFill>
          <a:blip r:embed="rId3"/>
          <a:stretch>
            <a:fillRect/>
          </a:stretch>
        </p:blipFill>
        <p:spPr>
          <a:xfrm>
            <a:off x="770011" y="1517203"/>
            <a:ext cx="10638747" cy="394470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Afbeelding 5">
            <a:extLst>
              <a:ext uri="{FF2B5EF4-FFF2-40B4-BE49-F238E27FC236}">
                <a16:creationId xmlns:a16="http://schemas.microsoft.com/office/drawing/2014/main" id="{B219BEFA-5A8E-1A68-F94B-8A8DF4DA2A0F}"/>
              </a:ext>
            </a:extLst>
          </p:cNvPr>
          <p:cNvPicPr>
            <a:picLocks noChangeAspect="1"/>
          </p:cNvPicPr>
          <p:nvPr/>
        </p:nvPicPr>
        <p:blipFill>
          <a:blip r:embed="rId3"/>
          <a:stretch>
            <a:fillRect/>
          </a:stretch>
        </p:blipFill>
        <p:spPr>
          <a:xfrm>
            <a:off x="770011" y="1791526"/>
            <a:ext cx="10515600" cy="4031672"/>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Afbeelding 5">
            <a:extLst>
              <a:ext uri="{FF2B5EF4-FFF2-40B4-BE49-F238E27FC236}">
                <a16:creationId xmlns:a16="http://schemas.microsoft.com/office/drawing/2014/main" id="{DE52C9AD-87D6-9ABC-0588-F3CD903347FB}"/>
              </a:ext>
            </a:extLst>
          </p:cNvPr>
          <p:cNvPicPr>
            <a:picLocks noChangeAspect="1"/>
          </p:cNvPicPr>
          <p:nvPr/>
        </p:nvPicPr>
        <p:blipFill>
          <a:blip r:embed="rId3"/>
          <a:stretch>
            <a:fillRect/>
          </a:stretch>
        </p:blipFill>
        <p:spPr>
          <a:xfrm>
            <a:off x="770011" y="1556372"/>
            <a:ext cx="8169882" cy="426001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Afbeelding 5">
            <a:extLst>
              <a:ext uri="{FF2B5EF4-FFF2-40B4-BE49-F238E27FC236}">
                <a16:creationId xmlns:a16="http://schemas.microsoft.com/office/drawing/2014/main" id="{D6C10735-FDE0-F517-8CBC-B7EE814F2D38}"/>
              </a:ext>
            </a:extLst>
          </p:cNvPr>
          <p:cNvPicPr>
            <a:picLocks noChangeAspect="1"/>
          </p:cNvPicPr>
          <p:nvPr/>
        </p:nvPicPr>
        <p:blipFill>
          <a:blip r:embed="rId3"/>
          <a:stretch>
            <a:fillRect/>
          </a:stretch>
        </p:blipFill>
        <p:spPr>
          <a:xfrm>
            <a:off x="770011" y="1655643"/>
            <a:ext cx="8806696" cy="397353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Afbeelding 5">
            <a:extLst>
              <a:ext uri="{FF2B5EF4-FFF2-40B4-BE49-F238E27FC236}">
                <a16:creationId xmlns:a16="http://schemas.microsoft.com/office/drawing/2014/main" id="{E7307319-4453-9615-6BB8-4538636C20D7}"/>
              </a:ext>
            </a:extLst>
          </p:cNvPr>
          <p:cNvPicPr>
            <a:picLocks noChangeAspect="1"/>
          </p:cNvPicPr>
          <p:nvPr/>
        </p:nvPicPr>
        <p:blipFill>
          <a:blip r:embed="rId3"/>
          <a:stretch>
            <a:fillRect/>
          </a:stretch>
        </p:blipFill>
        <p:spPr>
          <a:xfrm>
            <a:off x="770011" y="1773640"/>
            <a:ext cx="6626832" cy="4120347"/>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Afbeelding 5">
            <a:extLst>
              <a:ext uri="{FF2B5EF4-FFF2-40B4-BE49-F238E27FC236}">
                <a16:creationId xmlns:a16="http://schemas.microsoft.com/office/drawing/2014/main" id="{AFDAEB5E-AD81-D8EA-6CAC-37CD66703DC5}"/>
              </a:ext>
            </a:extLst>
          </p:cNvPr>
          <p:cNvPicPr>
            <a:picLocks noChangeAspect="1"/>
          </p:cNvPicPr>
          <p:nvPr/>
        </p:nvPicPr>
        <p:blipFill>
          <a:blip r:embed="rId3"/>
          <a:stretch>
            <a:fillRect/>
          </a:stretch>
        </p:blipFill>
        <p:spPr>
          <a:xfrm>
            <a:off x="770011" y="1604789"/>
            <a:ext cx="5671610" cy="4244501"/>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029087"/>
          </a:xfrm>
          <a:prstGeom prst="rect">
            <a:avLst/>
          </a:prstGeom>
        </p:spPr>
        <p:txBody>
          <a:bodyPr>
            <a:noAutofit/>
          </a:bodyPr>
          <a:lstStyle/>
          <a:p>
            <a:pPr>
              <a:lnSpc>
                <a:spcPct val="100000"/>
              </a:lnSpc>
              <a:spcBef>
                <a:spcPts val="1400"/>
              </a:spcBef>
            </a:pPr>
            <a:r>
              <a:rPr lang="en-US" sz="1600" dirty="0">
                <a:solidFill>
                  <a:schemeClr val="accent1"/>
                </a:solidFill>
                <a:latin typeface="Abadi" panose="020B0604020104020204" pitchFamily="34" charset="0"/>
              </a:rPr>
              <a:t>Find the names of the unique launch sites</a:t>
            </a:r>
            <a:endParaRPr lang="en-GB" sz="1600" b="0" i="0" u="none" strike="noStrike" baseline="0" dirty="0">
              <a:solidFill>
                <a:schemeClr val="accent1"/>
              </a:solidFill>
              <a:latin typeface="Arial" panose="020B0604020202020204" pitchFamily="34" charset="0"/>
            </a:endParaRPr>
          </a:p>
          <a:p>
            <a:r>
              <a:rPr lang="en-GB" sz="1600" b="0" i="0" u="none" strike="noStrike" baseline="0" dirty="0">
                <a:solidFill>
                  <a:schemeClr val="accent1"/>
                </a:solidFill>
                <a:latin typeface="Arial" panose="020B0604020202020204" pitchFamily="34" charset="0"/>
              </a:rPr>
              <a:t>All launch sites are taking as a list called launch site. Using distinct we get all the unique different sites used in launching.</a:t>
            </a:r>
            <a:endParaRPr lang="en-US" sz="1600" dirty="0">
              <a:solidFill>
                <a:schemeClr val="accent1"/>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Afbeelding 5">
            <a:extLst>
              <a:ext uri="{FF2B5EF4-FFF2-40B4-BE49-F238E27FC236}">
                <a16:creationId xmlns:a16="http://schemas.microsoft.com/office/drawing/2014/main" id="{BE796A4B-818E-F4B3-38F1-70B5494FE12A}"/>
              </a:ext>
            </a:extLst>
          </p:cNvPr>
          <p:cNvPicPr>
            <a:picLocks noChangeAspect="1"/>
          </p:cNvPicPr>
          <p:nvPr/>
        </p:nvPicPr>
        <p:blipFill>
          <a:blip r:embed="rId3"/>
          <a:stretch>
            <a:fillRect/>
          </a:stretch>
        </p:blipFill>
        <p:spPr>
          <a:xfrm>
            <a:off x="1728431" y="2968309"/>
            <a:ext cx="6403197" cy="305726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725418"/>
          </a:xfrm>
          <a:prstGeom prst="rect">
            <a:avLst/>
          </a:prstGeom>
        </p:spPr>
        <p:txBody>
          <a:bodyPr>
            <a:normAutofit/>
          </a:bodyPr>
          <a:lstStyle/>
          <a:p>
            <a:r>
              <a:rPr lang="en-GB" sz="1800" b="0" i="0" u="none" strike="noStrike" baseline="0" dirty="0">
                <a:solidFill>
                  <a:srgbClr val="000000"/>
                </a:solidFill>
                <a:latin typeface="Arial" panose="020B0604020202020204" pitchFamily="34" charset="0"/>
              </a:rPr>
              <a:t>This is the list of launch site specifically starts with CCA with the of LIKE query and using LIMIT query to get only top 5 results.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Afbeelding 5">
            <a:extLst>
              <a:ext uri="{FF2B5EF4-FFF2-40B4-BE49-F238E27FC236}">
                <a16:creationId xmlns:a16="http://schemas.microsoft.com/office/drawing/2014/main" id="{A65E53F1-CD12-326F-21DA-BDE49E711DC7}"/>
              </a:ext>
            </a:extLst>
          </p:cNvPr>
          <p:cNvPicPr>
            <a:picLocks noChangeAspect="1"/>
          </p:cNvPicPr>
          <p:nvPr/>
        </p:nvPicPr>
        <p:blipFill>
          <a:blip r:embed="rId3"/>
          <a:stretch>
            <a:fillRect/>
          </a:stretch>
        </p:blipFill>
        <p:spPr>
          <a:xfrm>
            <a:off x="1273593" y="2701415"/>
            <a:ext cx="8177857" cy="253982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GB" sz="2200" dirty="0">
                <a:solidFill>
                  <a:schemeClr val="accent3">
                    <a:lumMod val="25000"/>
                  </a:schemeClr>
                </a:solidFill>
                <a:latin typeface="Abadi" panose="020B0604020104020204" pitchFamily="34" charset="0"/>
              </a:rPr>
              <a:t>Using SUM query can make the total of all payload mass from </a:t>
            </a:r>
            <a:r>
              <a:rPr lang="en-GB" sz="2200" dirty="0" err="1">
                <a:solidFill>
                  <a:schemeClr val="accent3">
                    <a:lumMod val="25000"/>
                  </a:schemeClr>
                </a:solidFill>
                <a:latin typeface="Abadi" panose="020B0604020104020204" pitchFamily="34" charset="0"/>
              </a:rPr>
              <a:t>Payload_Mass_Kg</a:t>
            </a:r>
            <a:r>
              <a:rPr lang="en-GB" sz="2200" dirty="0">
                <a:solidFill>
                  <a:schemeClr val="accent3">
                    <a:lumMod val="25000"/>
                  </a:schemeClr>
                </a:solidFill>
                <a:latin typeface="Abadi" panose="020B0604020104020204" pitchFamily="34" charset="0"/>
              </a:rPr>
              <a:t> _</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Afbeelding 5">
            <a:extLst>
              <a:ext uri="{FF2B5EF4-FFF2-40B4-BE49-F238E27FC236}">
                <a16:creationId xmlns:a16="http://schemas.microsoft.com/office/drawing/2014/main" id="{279A1209-7B7E-BC44-181A-6858A60748AA}"/>
              </a:ext>
            </a:extLst>
          </p:cNvPr>
          <p:cNvPicPr>
            <a:picLocks noChangeAspect="1"/>
          </p:cNvPicPr>
          <p:nvPr/>
        </p:nvPicPr>
        <p:blipFill>
          <a:blip r:embed="rId3"/>
          <a:stretch>
            <a:fillRect/>
          </a:stretch>
        </p:blipFill>
        <p:spPr>
          <a:xfrm>
            <a:off x="770010" y="3276203"/>
            <a:ext cx="8576024" cy="2565479"/>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46302"/>
            <a:ext cx="10326708" cy="4880909"/>
          </a:xfrm>
          <a:prstGeom prst="rect">
            <a:avLst/>
          </a:prstGeom>
        </p:spPr>
        <p:txBody>
          <a:bodyPr lIns="91440" tIns="45720" rIns="91440" bIns="45720" anchor="t">
            <a:normAutofit fontScale="6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GB" dirty="0"/>
          </a:p>
          <a:p>
            <a:r>
              <a:rPr lang="en-GB" dirty="0"/>
              <a:t>In today's highly competitive aerospace industry:</a:t>
            </a:r>
          </a:p>
          <a:p>
            <a:pPr>
              <a:buFont typeface="Arial" panose="020B0604020202020204" pitchFamily="34" charset="0"/>
              <a:buChar char="•"/>
            </a:pPr>
            <a:r>
              <a:rPr lang="en-GB" b="1" dirty="0"/>
              <a:t>SpaceX</a:t>
            </a:r>
            <a:r>
              <a:rPr lang="en-GB" dirty="0"/>
              <a:t> has transformed satellite launches with its innovative approach to reusable rockets, specifically the </a:t>
            </a:r>
            <a:r>
              <a:rPr lang="en-GB" b="1" dirty="0"/>
              <a:t>Falcon 9</a:t>
            </a:r>
            <a:r>
              <a:rPr lang="en-GB" dirty="0"/>
              <a:t> and </a:t>
            </a:r>
            <a:r>
              <a:rPr lang="en-GB" b="1" dirty="0"/>
              <a:t>Falcon Heavy</a:t>
            </a:r>
            <a:r>
              <a:rPr lang="en-GB" dirty="0"/>
              <a:t>.</a:t>
            </a:r>
          </a:p>
          <a:p>
            <a:pPr>
              <a:buFont typeface="Arial" panose="020B0604020202020204" pitchFamily="34" charset="0"/>
              <a:buChar char="•"/>
            </a:pPr>
            <a:r>
              <a:rPr lang="en-GB" b="1" dirty="0"/>
              <a:t>Key benefit</a:t>
            </a:r>
            <a:r>
              <a:rPr lang="en-GB" dirty="0"/>
              <a:t>: This approach dramatically lowers the cost per kilogram of payload.</a:t>
            </a:r>
          </a:p>
          <a:p>
            <a:pPr>
              <a:buFont typeface="Arial" panose="020B0604020202020204" pitchFamily="34" charset="0"/>
              <a:buChar char="•"/>
            </a:pPr>
            <a:r>
              <a:rPr lang="en-GB" b="1" dirty="0"/>
              <a:t>Challenges</a:t>
            </a:r>
            <a:r>
              <a:rPr lang="en-GB" dirty="0"/>
              <a:t>: Despite its cost advantages, reliability concerns persist when compared to traditional launch systems like </a:t>
            </a:r>
            <a:r>
              <a:rPr lang="en-GB" b="1" dirty="0"/>
              <a:t>Soyuz</a:t>
            </a:r>
            <a:r>
              <a:rPr lang="en-GB" dirty="0"/>
              <a:t> and </a:t>
            </a:r>
            <a:r>
              <a:rPr lang="en-GB" b="1" dirty="0"/>
              <a:t>Ariane 5</a:t>
            </a:r>
            <a:r>
              <a:rPr lang="en-GB" dirty="0"/>
              <a:t>.</a:t>
            </a:r>
          </a:p>
          <a:p>
            <a:pPr>
              <a:buFont typeface="Arial" panose="020B0604020202020204" pitchFamily="34" charset="0"/>
              <a:buChar char="•"/>
            </a:pPr>
            <a:r>
              <a:rPr lang="en-GB" b="1" dirty="0"/>
              <a:t>Competitive edge</a:t>
            </a:r>
            <a:r>
              <a:rPr lang="en-GB" dirty="0"/>
              <a:t>: To sustain its low-cost advantage over conventional launch vehicles, the success of a </a:t>
            </a:r>
            <a:r>
              <a:rPr lang="en-GB" b="1" dirty="0"/>
              <a:t>Falcon 9</a:t>
            </a:r>
            <a:r>
              <a:rPr lang="en-GB" dirty="0"/>
              <a:t> mission is primarily defined by the ability to recover or land the booster safely.</a:t>
            </a:r>
          </a:p>
          <a:p>
            <a:pPr>
              <a:buFont typeface="Arial" panose="020B0604020202020204" pitchFamily="34" charset="0"/>
              <a:buChar char="•"/>
            </a:pPr>
            <a:r>
              <a:rPr lang="en-GB" b="1" dirty="0"/>
              <a:t>Booster recovery success</a:t>
            </a:r>
            <a:r>
              <a:rPr lang="en-GB" dirty="0"/>
              <a:t>: Several factors influence the likelihood of successful booster recovery, including:</a:t>
            </a:r>
          </a:p>
          <a:p>
            <a:pPr marL="742950" lvl="1" indent="-285750">
              <a:buFont typeface="Arial" panose="020B0604020202020204" pitchFamily="34" charset="0"/>
              <a:buChar char="•"/>
            </a:pPr>
            <a:r>
              <a:rPr lang="en-GB" b="1" dirty="0"/>
              <a:t>Orbital parameters</a:t>
            </a:r>
            <a:endParaRPr lang="en-GB" dirty="0"/>
          </a:p>
          <a:p>
            <a:pPr marL="742950" lvl="1" indent="-285750">
              <a:buFont typeface="Arial" panose="020B0604020202020204" pitchFamily="34" charset="0"/>
              <a:buChar char="•"/>
            </a:pPr>
            <a:r>
              <a:rPr lang="en-GB" b="1" dirty="0"/>
              <a:t>Payload weight</a:t>
            </a:r>
            <a:endParaRPr lang="en-GB" dirty="0"/>
          </a:p>
          <a:p>
            <a:pPr marL="742950" lvl="1" indent="-285750">
              <a:buFont typeface="Arial" panose="020B0604020202020204" pitchFamily="34" charset="0"/>
              <a:buChar char="•"/>
            </a:pPr>
            <a:r>
              <a:rPr lang="en-GB" b="1" dirty="0"/>
              <a:t>Booster configurations</a:t>
            </a:r>
            <a:endParaRPr lang="en-GB" dirty="0"/>
          </a:p>
          <a:p>
            <a:pPr marL="742950" lvl="1" indent="-285750">
              <a:buFont typeface="Arial" panose="020B0604020202020204" pitchFamily="34" charset="0"/>
              <a:buChar char="•"/>
            </a:pPr>
            <a:r>
              <a:rPr lang="en-GB" b="1" dirty="0"/>
              <a:t>Launch site locations</a:t>
            </a:r>
            <a:endParaRPr lang="en-GB" dirty="0"/>
          </a:p>
          <a:p>
            <a:r>
              <a:rPr lang="en-GB" dirty="0"/>
              <a:t>Leveraging these parameters, the </a:t>
            </a:r>
            <a:r>
              <a:rPr lang="en-GB" b="1" dirty="0"/>
              <a:t>supervised machine learning classification model</a:t>
            </a:r>
            <a:r>
              <a:rPr lang="en-GB" dirty="0"/>
              <a:t> developed in this study achieved an </a:t>
            </a:r>
            <a:r>
              <a:rPr lang="en-GB" b="1" dirty="0"/>
              <a:t>accuracy rate of nearly 94%</a:t>
            </a:r>
            <a:r>
              <a:rPr lang="en-GB" dirty="0"/>
              <a:t> in predicting booster recovery outcomes.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GB" sz="2200" dirty="0">
                <a:solidFill>
                  <a:schemeClr val="accent3">
                    <a:lumMod val="25000"/>
                  </a:schemeClr>
                </a:solidFill>
                <a:latin typeface="Abadi" panose="020B0604020104020204" pitchFamily="34" charset="0"/>
              </a:rPr>
              <a:t>The average </a:t>
            </a:r>
            <a:r>
              <a:rPr lang="en-GB" sz="2200" dirty="0" err="1">
                <a:solidFill>
                  <a:schemeClr val="accent3">
                    <a:lumMod val="25000"/>
                  </a:schemeClr>
                </a:solidFill>
                <a:latin typeface="Abadi" panose="020B0604020104020204" pitchFamily="34" charset="0"/>
              </a:rPr>
              <a:t>payloadmass</a:t>
            </a:r>
            <a:r>
              <a:rPr lang="en-GB" sz="2200" dirty="0">
                <a:solidFill>
                  <a:schemeClr val="accent3">
                    <a:lumMod val="25000"/>
                  </a:schemeClr>
                </a:solidFill>
                <a:latin typeface="Abadi" panose="020B0604020104020204" pitchFamily="34" charset="0"/>
              </a:rPr>
              <a:t> can be find by using AVG on the column of </a:t>
            </a:r>
            <a:r>
              <a:rPr lang="en-GB" sz="2200" dirty="0" err="1">
                <a:solidFill>
                  <a:schemeClr val="accent3">
                    <a:lumMod val="25000"/>
                  </a:schemeClr>
                </a:solidFill>
                <a:latin typeface="Abadi" panose="020B0604020104020204" pitchFamily="34" charset="0"/>
              </a:rPr>
              <a:t>payload_mass_kg</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Afbeelding 5">
            <a:extLst>
              <a:ext uri="{FF2B5EF4-FFF2-40B4-BE49-F238E27FC236}">
                <a16:creationId xmlns:a16="http://schemas.microsoft.com/office/drawing/2014/main" id="{0EF87F15-36BF-BE40-3B14-769AE81064C2}"/>
              </a:ext>
            </a:extLst>
          </p:cNvPr>
          <p:cNvPicPr>
            <a:picLocks noChangeAspect="1"/>
          </p:cNvPicPr>
          <p:nvPr/>
        </p:nvPicPr>
        <p:blipFill>
          <a:blip r:embed="rId3"/>
          <a:stretch>
            <a:fillRect/>
          </a:stretch>
        </p:blipFill>
        <p:spPr>
          <a:xfrm>
            <a:off x="770011" y="3523337"/>
            <a:ext cx="6283932" cy="2666347"/>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GB" sz="2200" dirty="0">
                <a:solidFill>
                  <a:schemeClr val="accent3">
                    <a:lumMod val="25000"/>
                  </a:schemeClr>
                </a:solidFill>
                <a:latin typeface="Abadi" panose="020B0604020104020204" pitchFamily="34" charset="0"/>
              </a:rPr>
              <a:t>This is the .first date of a successful landing outcome by using MIN on the date column</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Afbeelding 5">
            <a:extLst>
              <a:ext uri="{FF2B5EF4-FFF2-40B4-BE49-F238E27FC236}">
                <a16:creationId xmlns:a16="http://schemas.microsoft.com/office/drawing/2014/main" id="{D562C5F6-FDA5-B80C-8588-1F9AD734ED19}"/>
              </a:ext>
            </a:extLst>
          </p:cNvPr>
          <p:cNvPicPr>
            <a:picLocks noChangeAspect="1"/>
          </p:cNvPicPr>
          <p:nvPr/>
        </p:nvPicPr>
        <p:blipFill>
          <a:blip r:embed="rId3"/>
          <a:stretch>
            <a:fillRect/>
          </a:stretch>
        </p:blipFill>
        <p:spPr>
          <a:xfrm>
            <a:off x="770011" y="3445564"/>
            <a:ext cx="5777746" cy="2413059"/>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GB" sz="2200" dirty="0">
                <a:solidFill>
                  <a:schemeClr val="accent3">
                    <a:lumMod val="25000"/>
                  </a:schemeClr>
                </a:solidFill>
                <a:latin typeface="Abadi" panose="020B0604020104020204" pitchFamily="34" charset="0"/>
              </a:rPr>
              <a:t>This is the list from BOOSTER Version column and applying the two conditions on them:</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Afbeelding 2">
            <a:extLst>
              <a:ext uri="{FF2B5EF4-FFF2-40B4-BE49-F238E27FC236}">
                <a16:creationId xmlns:a16="http://schemas.microsoft.com/office/drawing/2014/main" id="{CC8379B2-9155-B1FA-431C-144D9882886C}"/>
              </a:ext>
            </a:extLst>
          </p:cNvPr>
          <p:cNvPicPr>
            <a:picLocks noChangeAspect="1"/>
          </p:cNvPicPr>
          <p:nvPr/>
        </p:nvPicPr>
        <p:blipFill>
          <a:blip r:embed="rId3"/>
          <a:stretch>
            <a:fillRect/>
          </a:stretch>
        </p:blipFill>
        <p:spPr>
          <a:xfrm>
            <a:off x="770011" y="4280105"/>
            <a:ext cx="8472877" cy="214710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GB" sz="2200" dirty="0">
                <a:solidFill>
                  <a:schemeClr val="accent3">
                    <a:lumMod val="25000"/>
                  </a:schemeClr>
                </a:solidFill>
                <a:latin typeface="Abadi" panose="020B0604020104020204" pitchFamily="34" charset="0"/>
              </a:rPr>
              <a:t>Used the COUNT together with the GROUP BY statement to return total number of missions outcomes.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Afbeelding 5">
            <a:extLst>
              <a:ext uri="{FF2B5EF4-FFF2-40B4-BE49-F238E27FC236}">
                <a16:creationId xmlns:a16="http://schemas.microsoft.com/office/drawing/2014/main" id="{1B2E801F-7FE8-6EC1-AFDD-E4853A38356E}"/>
              </a:ext>
            </a:extLst>
          </p:cNvPr>
          <p:cNvPicPr>
            <a:picLocks noChangeAspect="1"/>
          </p:cNvPicPr>
          <p:nvPr/>
        </p:nvPicPr>
        <p:blipFill>
          <a:blip r:embed="rId3"/>
          <a:stretch>
            <a:fillRect/>
          </a:stretch>
        </p:blipFill>
        <p:spPr>
          <a:xfrm>
            <a:off x="770010" y="3672780"/>
            <a:ext cx="8055938" cy="235318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GB" sz="2200" dirty="0">
                <a:solidFill>
                  <a:schemeClr val="accent3">
                    <a:lumMod val="25000"/>
                  </a:schemeClr>
                </a:solidFill>
                <a:latin typeface="Abadi" panose="020B0604020104020204" pitchFamily="34" charset="0"/>
              </a:rPr>
              <a:t>Using a </a:t>
            </a:r>
            <a:r>
              <a:rPr lang="en-GB" sz="2200" dirty="0" err="1">
                <a:solidFill>
                  <a:schemeClr val="accent3">
                    <a:lumMod val="25000"/>
                  </a:schemeClr>
                </a:solidFill>
                <a:latin typeface="Abadi" panose="020B0604020104020204" pitchFamily="34" charset="0"/>
              </a:rPr>
              <a:t>Subquerry</a:t>
            </a:r>
            <a:r>
              <a:rPr lang="en-GB" sz="2200" dirty="0">
                <a:solidFill>
                  <a:schemeClr val="accent3">
                    <a:lumMod val="25000"/>
                  </a:schemeClr>
                </a:solidFill>
                <a:latin typeface="Abadi" panose="020B0604020104020204" pitchFamily="34" charset="0"/>
              </a:rPr>
              <a:t> to return and pass the Max payload and used it list all the boosters that have carried the Max payload of 15600kgs.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Afbeelding 5">
            <a:extLst>
              <a:ext uri="{FF2B5EF4-FFF2-40B4-BE49-F238E27FC236}">
                <a16:creationId xmlns:a16="http://schemas.microsoft.com/office/drawing/2014/main" id="{E53A412F-8E13-FD9C-C012-4F1D7DF3E617}"/>
              </a:ext>
            </a:extLst>
          </p:cNvPr>
          <p:cNvPicPr>
            <a:picLocks noChangeAspect="1"/>
          </p:cNvPicPr>
          <p:nvPr/>
        </p:nvPicPr>
        <p:blipFill>
          <a:blip r:embed="rId3"/>
          <a:stretch>
            <a:fillRect/>
          </a:stretch>
        </p:blipFill>
        <p:spPr>
          <a:xfrm>
            <a:off x="770011" y="3429000"/>
            <a:ext cx="7194546" cy="3248171"/>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GB" sz="2200" dirty="0">
                <a:solidFill>
                  <a:schemeClr val="accent3">
                    <a:lumMod val="25000"/>
                  </a:schemeClr>
                </a:solidFill>
                <a:latin typeface="Abadi"/>
              </a:rPr>
              <a:t>Used the </a:t>
            </a:r>
            <a:r>
              <a:rPr lang="en-GB" sz="2200" dirty="0" err="1">
                <a:solidFill>
                  <a:schemeClr val="accent3">
                    <a:lumMod val="25000"/>
                  </a:schemeClr>
                </a:solidFill>
                <a:latin typeface="Abadi"/>
              </a:rPr>
              <a:t>subsrt</a:t>
            </a:r>
            <a:r>
              <a:rPr lang="en-GB" sz="2200" dirty="0">
                <a:solidFill>
                  <a:schemeClr val="accent3">
                    <a:lumMod val="25000"/>
                  </a:schemeClr>
                </a:solidFill>
                <a:latin typeface="Abadi"/>
              </a:rPr>
              <a:t> in the select statement to get the month and year from the date column where </a:t>
            </a:r>
            <a:r>
              <a:rPr lang="en-GB" sz="2200" dirty="0" err="1">
                <a:solidFill>
                  <a:schemeClr val="accent3">
                    <a:lumMod val="25000"/>
                  </a:schemeClr>
                </a:solidFill>
                <a:latin typeface="Abadi"/>
              </a:rPr>
              <a:t>substr</a:t>
            </a:r>
            <a:r>
              <a:rPr lang="en-GB" sz="2200" dirty="0">
                <a:solidFill>
                  <a:schemeClr val="accent3">
                    <a:lumMod val="25000"/>
                  </a:schemeClr>
                </a:solidFill>
                <a:latin typeface="Abadi"/>
              </a:rPr>
              <a:t> (Date,7,4)='2015' for year and </a:t>
            </a:r>
            <a:r>
              <a:rPr lang="en-GB" sz="2200" dirty="0" err="1">
                <a:solidFill>
                  <a:schemeClr val="accent3">
                    <a:lumMod val="25000"/>
                  </a:schemeClr>
                </a:solidFill>
                <a:latin typeface="Abadi"/>
              </a:rPr>
              <a:t>Landing_outcome</a:t>
            </a:r>
            <a:r>
              <a:rPr lang="en-GB" sz="2200" dirty="0">
                <a:solidFill>
                  <a:schemeClr val="accent3">
                    <a:lumMod val="25000"/>
                  </a:schemeClr>
                </a:solidFill>
                <a:latin typeface="Abadi"/>
              </a:rPr>
              <a:t> was ‘Failure (drone ship) and return the records </a:t>
            </a:r>
            <a:r>
              <a:rPr lang="en-GB" sz="2200" dirty="0" err="1">
                <a:solidFill>
                  <a:schemeClr val="accent3">
                    <a:lumMod val="25000"/>
                  </a:schemeClr>
                </a:solidFill>
                <a:latin typeface="Abadi"/>
              </a:rPr>
              <a:t>nmatching</a:t>
            </a:r>
            <a:r>
              <a:rPr lang="en-GB" sz="2200" dirty="0">
                <a:solidFill>
                  <a:schemeClr val="accent3">
                    <a:lumMod val="25000"/>
                  </a:schemeClr>
                </a:solidFill>
                <a:latin typeface="Abadi"/>
              </a:rPr>
              <a:t> the filter</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Afbeelding 5">
            <a:extLst>
              <a:ext uri="{FF2B5EF4-FFF2-40B4-BE49-F238E27FC236}">
                <a16:creationId xmlns:a16="http://schemas.microsoft.com/office/drawing/2014/main" id="{913171E7-A8EE-2A5D-776A-875B5983BEA7}"/>
              </a:ext>
            </a:extLst>
          </p:cNvPr>
          <p:cNvPicPr>
            <a:picLocks noChangeAspect="1"/>
          </p:cNvPicPr>
          <p:nvPr/>
        </p:nvPicPr>
        <p:blipFill>
          <a:blip r:embed="rId3"/>
          <a:stretch>
            <a:fillRect/>
          </a:stretch>
        </p:blipFill>
        <p:spPr>
          <a:xfrm>
            <a:off x="770011" y="4561997"/>
            <a:ext cx="7077617" cy="194482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r>
              <a:rPr lang="en-GB" sz="2200" dirty="0">
                <a:solidFill>
                  <a:schemeClr val="accent3">
                    <a:lumMod val="25000"/>
                  </a:schemeClr>
                </a:solidFill>
                <a:latin typeface="Abadi" panose="020B0604020104020204" pitchFamily="34" charset="0"/>
              </a:rPr>
              <a:t>Using DESC statement.</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Afbeelding 5">
            <a:extLst>
              <a:ext uri="{FF2B5EF4-FFF2-40B4-BE49-F238E27FC236}">
                <a16:creationId xmlns:a16="http://schemas.microsoft.com/office/drawing/2014/main" id="{8B68D765-6A38-AF98-941D-B47E68A6B986}"/>
              </a:ext>
            </a:extLst>
          </p:cNvPr>
          <p:cNvPicPr>
            <a:picLocks noChangeAspect="1"/>
          </p:cNvPicPr>
          <p:nvPr/>
        </p:nvPicPr>
        <p:blipFill>
          <a:blip r:embed="rId3"/>
          <a:stretch>
            <a:fillRect/>
          </a:stretch>
        </p:blipFill>
        <p:spPr>
          <a:xfrm>
            <a:off x="770010" y="3507820"/>
            <a:ext cx="5794075" cy="3148686"/>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r>
              <a:rPr lang="en-US" sz="1400" dirty="0">
                <a:solidFill>
                  <a:schemeClr val="accent3">
                    <a:lumMod val="25000"/>
                  </a:schemeClr>
                </a:solidFill>
                <a:latin typeface="Abadi"/>
              </a:rPr>
              <a:t>There are total 4 launch sites of SpaceX :</a:t>
            </a:r>
          </a:p>
          <a:p>
            <a:pPr>
              <a:lnSpc>
                <a:spcPct val="100000"/>
              </a:lnSpc>
              <a:spcBef>
                <a:spcPts val="1400"/>
              </a:spcBef>
            </a:pPr>
            <a:r>
              <a:rPr lang="en-US" sz="1400" dirty="0">
                <a:solidFill>
                  <a:schemeClr val="accent3">
                    <a:lumMod val="25000"/>
                  </a:schemeClr>
                </a:solidFill>
                <a:latin typeface="Abadi"/>
              </a:rPr>
              <a:t>VAFB SLC 4E: Vandenberg Space Launch Complex 4 (CA)</a:t>
            </a:r>
          </a:p>
          <a:p>
            <a:pPr>
              <a:lnSpc>
                <a:spcPct val="100000"/>
              </a:lnSpc>
              <a:spcBef>
                <a:spcPts val="1400"/>
              </a:spcBef>
            </a:pPr>
            <a:r>
              <a:rPr lang="en-US" sz="1400" dirty="0">
                <a:solidFill>
                  <a:schemeClr val="accent3">
                    <a:lumMod val="25000"/>
                  </a:schemeClr>
                </a:solidFill>
                <a:latin typeface="Abadi"/>
              </a:rPr>
              <a:t>KSC LC29A: Kennedy Space Center Merritt Island (FL)</a:t>
            </a:r>
          </a:p>
          <a:p>
            <a:pPr>
              <a:lnSpc>
                <a:spcPct val="100000"/>
              </a:lnSpc>
              <a:spcBef>
                <a:spcPts val="1400"/>
              </a:spcBef>
            </a:pPr>
            <a:r>
              <a:rPr lang="en-US" sz="1400" dirty="0">
                <a:solidFill>
                  <a:schemeClr val="accent3">
                    <a:lumMod val="25000"/>
                  </a:schemeClr>
                </a:solidFill>
                <a:latin typeface="Abadi"/>
              </a:rPr>
              <a:t>CCAFS LC40: Cape Canaveral Launch Complex 40 (FL)</a:t>
            </a:r>
          </a:p>
          <a:p>
            <a:pPr>
              <a:lnSpc>
                <a:spcPct val="100000"/>
              </a:lnSpc>
              <a:spcBef>
                <a:spcPts val="1400"/>
              </a:spcBef>
            </a:pPr>
            <a:r>
              <a:rPr lang="en-US" sz="1400" dirty="0">
                <a:solidFill>
                  <a:schemeClr val="accent3">
                    <a:lumMod val="25000"/>
                  </a:schemeClr>
                </a:solidFill>
                <a:latin typeface="Abadi"/>
              </a:rPr>
              <a:t>CCAF SLC40: Cape Canaveral Space Launch Complex 40(FL)</a:t>
            </a:r>
            <a:endParaRPr lang="en-US" sz="16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 1</a:t>
            </a:r>
          </a:p>
        </p:txBody>
      </p:sp>
      <p:pic>
        <p:nvPicPr>
          <p:cNvPr id="6" name="Afbeelding 5">
            <a:extLst>
              <a:ext uri="{FF2B5EF4-FFF2-40B4-BE49-F238E27FC236}">
                <a16:creationId xmlns:a16="http://schemas.microsoft.com/office/drawing/2014/main" id="{C87960FB-2DB2-4EEB-4F20-994BBF580CB3}"/>
              </a:ext>
            </a:extLst>
          </p:cNvPr>
          <p:cNvPicPr>
            <a:picLocks noChangeAspect="1"/>
          </p:cNvPicPr>
          <p:nvPr/>
        </p:nvPicPr>
        <p:blipFill>
          <a:blip r:embed="rId3"/>
          <a:stretch>
            <a:fillRect/>
          </a:stretch>
        </p:blipFill>
        <p:spPr>
          <a:xfrm>
            <a:off x="770009" y="3850597"/>
            <a:ext cx="9799559" cy="232636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GB" sz="1800" dirty="0">
                <a:solidFill>
                  <a:schemeClr val="accent3">
                    <a:lumMod val="25000"/>
                  </a:schemeClr>
                </a:solidFill>
                <a:latin typeface="Abadi"/>
              </a:rPr>
              <a:t>These are the successful and unsuccessful launch sites. </a:t>
            </a:r>
            <a:br>
              <a:rPr lang="en-GB" sz="1800" dirty="0">
                <a:solidFill>
                  <a:schemeClr val="accent3">
                    <a:lumMod val="25000"/>
                  </a:schemeClr>
                </a:solidFill>
                <a:latin typeface="Abadi"/>
              </a:rPr>
            </a:br>
            <a:r>
              <a:rPr lang="en-GB" sz="1800" dirty="0">
                <a:solidFill>
                  <a:schemeClr val="accent3">
                    <a:lumMod val="25000"/>
                  </a:schemeClr>
                </a:solidFill>
                <a:latin typeface="Abadi"/>
              </a:rPr>
              <a:t>Green shows successful launch while red are unsuccessful launches.</a:t>
            </a:r>
          </a:p>
          <a:p>
            <a:pPr>
              <a:lnSpc>
                <a:spcPct val="100000"/>
              </a:lnSpc>
              <a:spcBef>
                <a:spcPts val="1400"/>
              </a:spcBef>
            </a:pPr>
            <a:r>
              <a:rPr lang="en-GB" sz="1800" dirty="0">
                <a:solidFill>
                  <a:schemeClr val="accent3">
                    <a:lumMod val="25000"/>
                  </a:schemeClr>
                </a:solidFill>
                <a:latin typeface="Abadi"/>
              </a:rPr>
              <a:t>The KSC LC 39A have mostly successful launches which is 10 successful while 3 unsuccessful.</a:t>
            </a:r>
            <a:endParaRPr lang="en-US" sz="2000"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 2</a:t>
            </a:r>
          </a:p>
        </p:txBody>
      </p:sp>
      <p:pic>
        <p:nvPicPr>
          <p:cNvPr id="4" name="Afbeelding 3">
            <a:extLst>
              <a:ext uri="{FF2B5EF4-FFF2-40B4-BE49-F238E27FC236}">
                <a16:creationId xmlns:a16="http://schemas.microsoft.com/office/drawing/2014/main" id="{F5052885-E7E4-02BF-8B2B-43E71E145E0B}"/>
              </a:ext>
            </a:extLst>
          </p:cNvPr>
          <p:cNvPicPr>
            <a:picLocks noChangeAspect="1"/>
          </p:cNvPicPr>
          <p:nvPr/>
        </p:nvPicPr>
        <p:blipFill>
          <a:blip r:embed="rId3"/>
          <a:stretch>
            <a:fillRect/>
          </a:stretch>
        </p:blipFill>
        <p:spPr>
          <a:xfrm>
            <a:off x="1630017" y="3144123"/>
            <a:ext cx="3195955" cy="3456168"/>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799064"/>
            <a:ext cx="10530114" cy="45202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GB" sz="1600" b="1" dirty="0"/>
              <a:t>Project Background and Context</a:t>
            </a:r>
            <a:endParaRPr lang="en-GB" sz="1600" dirty="0"/>
          </a:p>
          <a:p>
            <a:r>
              <a:rPr lang="en-GB" sz="1600" dirty="0"/>
              <a:t>SpaceX promotes its </a:t>
            </a:r>
            <a:r>
              <a:rPr lang="en-GB" sz="1600" b="1" dirty="0"/>
              <a:t>Falcon 9</a:t>
            </a:r>
            <a:r>
              <a:rPr lang="en-GB" sz="1600" dirty="0"/>
              <a:t> rocket launches at a cost of </a:t>
            </a:r>
            <a:r>
              <a:rPr lang="en-GB" sz="1600" b="1" dirty="0"/>
              <a:t>$62 million</a:t>
            </a:r>
            <a:r>
              <a:rPr lang="en-GB" sz="1600" dirty="0"/>
              <a:t> per launch, while competing providers charge upwards of </a:t>
            </a:r>
            <a:r>
              <a:rPr lang="en-GB" sz="1600" b="1" dirty="0"/>
              <a:t>$165 million</a:t>
            </a:r>
            <a:r>
              <a:rPr lang="en-GB" sz="1600" dirty="0"/>
              <a:t>. The significant cost reduction is largely attributed to SpaceX's ability to </a:t>
            </a:r>
            <a:r>
              <a:rPr lang="en-GB" sz="1600" b="1" dirty="0"/>
              <a:t>reuse the first-stage booster</a:t>
            </a:r>
            <a:r>
              <a:rPr lang="en-GB" sz="1600" dirty="0"/>
              <a:t> of its rockets.</a:t>
            </a:r>
          </a:p>
          <a:p>
            <a:r>
              <a:rPr lang="en-GB" sz="1600" dirty="0"/>
              <a:t>If we can accurately </a:t>
            </a:r>
            <a:r>
              <a:rPr lang="en-GB" sz="1600" b="1" dirty="0"/>
              <a:t>predict whether the first stage of the Falcon 9 rocket will successfully land</a:t>
            </a:r>
            <a:r>
              <a:rPr lang="en-GB" sz="1600" dirty="0"/>
              <a:t>, we can estimate launch costs more effectively. Such insights would be valuable for </a:t>
            </a:r>
            <a:r>
              <a:rPr lang="en-GB" sz="1600" b="1" dirty="0"/>
              <a:t>competitors</a:t>
            </a:r>
            <a:r>
              <a:rPr lang="en-GB" sz="1600" dirty="0"/>
              <a:t> looking to </a:t>
            </a:r>
            <a:r>
              <a:rPr lang="en-GB" sz="1600" b="1" dirty="0"/>
              <a:t>bid against SpaceX</a:t>
            </a:r>
            <a:r>
              <a:rPr lang="en-GB" sz="1600" dirty="0"/>
              <a:t> in the commercial launch market.</a:t>
            </a:r>
          </a:p>
          <a:p>
            <a:r>
              <a:rPr lang="en-GB" sz="1600" b="1" dirty="0"/>
              <a:t>Project Objective</a:t>
            </a:r>
            <a:endParaRPr lang="en-GB" sz="1600" dirty="0"/>
          </a:p>
          <a:p>
            <a:r>
              <a:rPr lang="en-GB" sz="1600" dirty="0"/>
              <a:t>In this capstone project, we aim to develop a </a:t>
            </a:r>
            <a:r>
              <a:rPr lang="en-GB" sz="1600" b="1" dirty="0"/>
              <a:t>predictive model</a:t>
            </a:r>
            <a:r>
              <a:rPr lang="en-GB" sz="1600" dirty="0"/>
              <a:t> using </a:t>
            </a:r>
            <a:r>
              <a:rPr lang="en-GB" sz="1600" b="1" dirty="0"/>
              <a:t>machine learning techniques</a:t>
            </a:r>
            <a:r>
              <a:rPr lang="en-GB" sz="1600" dirty="0"/>
              <a:t> to forecast the </a:t>
            </a:r>
            <a:r>
              <a:rPr lang="en-GB" sz="1600" b="1" dirty="0"/>
              <a:t>successful landing of the Falcon 9 first stage</a:t>
            </a:r>
            <a:r>
              <a:rPr lang="en-GB" sz="1600" dirty="0"/>
              <a:t> based on historical launch data provided on SpaceX’s website.</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GB" sz="1800" dirty="0">
                <a:solidFill>
                  <a:schemeClr val="accent3">
                    <a:lumMod val="25000"/>
                  </a:schemeClr>
                </a:solidFill>
                <a:latin typeface="Abadi"/>
              </a:rPr>
              <a:t>Launch site CCAFS SLC 40 have two launch site close to each other.</a:t>
            </a:r>
          </a:p>
          <a:p>
            <a:pPr>
              <a:lnSpc>
                <a:spcPct val="100000"/>
              </a:lnSpc>
              <a:spcBef>
                <a:spcPts val="1400"/>
              </a:spcBef>
            </a:pPr>
            <a:r>
              <a:rPr lang="en-GB" sz="1800" dirty="0">
                <a:solidFill>
                  <a:schemeClr val="accent3">
                    <a:lumMod val="25000"/>
                  </a:schemeClr>
                </a:solidFill>
                <a:latin typeface="Abadi"/>
              </a:rPr>
              <a:t>The first site have 26 launches out of which only 7 were successful while the other left representation shows total 7 launches out of which only 3 were successful.</a:t>
            </a:r>
          </a:p>
          <a:p>
            <a:pPr>
              <a:lnSpc>
                <a:spcPct val="100000"/>
              </a:lnSpc>
              <a:spcBef>
                <a:spcPts val="1400"/>
              </a:spcBef>
            </a:pPr>
            <a:r>
              <a:rPr lang="en-GB" sz="1800" dirty="0">
                <a:solidFill>
                  <a:schemeClr val="accent3">
                    <a:lumMod val="25000"/>
                  </a:schemeClr>
                </a:solidFill>
                <a:latin typeface="Abadi"/>
              </a:rPr>
              <a:t>In general it is clear that the launches from this area are mostly unsuccessful.</a:t>
            </a:r>
            <a:endParaRPr lang="en-US"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 3</a:t>
            </a:r>
          </a:p>
        </p:txBody>
      </p:sp>
      <p:pic>
        <p:nvPicPr>
          <p:cNvPr id="4" name="Afbeelding 3">
            <a:extLst>
              <a:ext uri="{FF2B5EF4-FFF2-40B4-BE49-F238E27FC236}">
                <a16:creationId xmlns:a16="http://schemas.microsoft.com/office/drawing/2014/main" id="{A6060D04-08AB-6914-1588-0858642C8168}"/>
              </a:ext>
            </a:extLst>
          </p:cNvPr>
          <p:cNvPicPr>
            <a:picLocks noChangeAspect="1"/>
          </p:cNvPicPr>
          <p:nvPr/>
        </p:nvPicPr>
        <p:blipFill>
          <a:blip r:embed="rId3"/>
          <a:stretch>
            <a:fillRect/>
          </a:stretch>
        </p:blipFill>
        <p:spPr>
          <a:xfrm>
            <a:off x="1189458" y="3429000"/>
            <a:ext cx="7758930" cy="2967207"/>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53F0678F-2903-FB9B-9191-BC4FB0051787}"/>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EBAA3FB-399F-71E8-4BAD-228CF69CCB86}"/>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C8F4D4D5-15FD-87F5-AAA8-33438CBA136C}"/>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GB" sz="1800" dirty="0">
                <a:solidFill>
                  <a:schemeClr val="accent3">
                    <a:lumMod val="25000"/>
                  </a:schemeClr>
                </a:solidFill>
                <a:latin typeface="Abadi"/>
              </a:rPr>
              <a:t>This is the launch site close to L </a:t>
            </a:r>
            <a:r>
              <a:rPr lang="en-GB" sz="1800" dirty="0" err="1">
                <a:solidFill>
                  <a:schemeClr val="accent3">
                    <a:lumMod val="25000"/>
                  </a:schemeClr>
                </a:solidFill>
                <a:latin typeface="Abadi"/>
              </a:rPr>
              <a:t>os</a:t>
            </a:r>
            <a:r>
              <a:rPr lang="en-GB" sz="1800" dirty="0">
                <a:solidFill>
                  <a:schemeClr val="accent3">
                    <a:lumMod val="25000"/>
                  </a:schemeClr>
                </a:solidFill>
                <a:latin typeface="Abadi"/>
              </a:rPr>
              <a:t> Angeles which is totally opposite to other three sites.</a:t>
            </a:r>
          </a:p>
          <a:p>
            <a:pPr>
              <a:lnSpc>
                <a:spcPct val="100000"/>
              </a:lnSpc>
              <a:spcBef>
                <a:spcPts val="1400"/>
              </a:spcBef>
            </a:pPr>
            <a:r>
              <a:rPr lang="en-GB" sz="1800" dirty="0">
                <a:solidFill>
                  <a:schemeClr val="accent3">
                    <a:lumMod val="25000"/>
                  </a:schemeClr>
                </a:solidFill>
                <a:latin typeface="Abadi"/>
              </a:rPr>
              <a:t>The ratio of successful launches was not good enough having 6 unsuccessful launches with 4 successful in total of 10 launches.</a:t>
            </a:r>
            <a:endParaRPr lang="en-US"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107F5068-69B3-89D7-C157-974BC5D86CD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 4</a:t>
            </a:r>
          </a:p>
        </p:txBody>
      </p:sp>
      <p:pic>
        <p:nvPicPr>
          <p:cNvPr id="6" name="Afbeelding 5">
            <a:extLst>
              <a:ext uri="{FF2B5EF4-FFF2-40B4-BE49-F238E27FC236}">
                <a16:creationId xmlns:a16="http://schemas.microsoft.com/office/drawing/2014/main" id="{1BB4393A-A19E-2926-A53B-EAC3927B54D1}"/>
              </a:ext>
            </a:extLst>
          </p:cNvPr>
          <p:cNvPicPr>
            <a:picLocks noChangeAspect="1"/>
          </p:cNvPicPr>
          <p:nvPr/>
        </p:nvPicPr>
        <p:blipFill>
          <a:blip r:embed="rId3"/>
          <a:stretch>
            <a:fillRect/>
          </a:stretch>
        </p:blipFill>
        <p:spPr>
          <a:xfrm>
            <a:off x="771751" y="3645523"/>
            <a:ext cx="2705478" cy="2781688"/>
          </a:xfrm>
          <a:prstGeom prst="rect">
            <a:avLst/>
          </a:prstGeom>
        </p:spPr>
      </p:pic>
    </p:spTree>
    <p:extLst>
      <p:ext uri="{BB962C8B-B14F-4D97-AF65-F5344CB8AC3E}">
        <p14:creationId xmlns:p14="http://schemas.microsoft.com/office/powerpoint/2010/main" val="22723723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CC64EB6C-AB4E-B39D-ABB0-C9904AAD00F3}"/>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55C41DC-97DF-FB24-5E18-2116E4639E80}"/>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D4E81686-D1E9-70E9-73D0-1C7DD9450A97}"/>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GB" sz="1800" dirty="0">
                <a:solidFill>
                  <a:schemeClr val="accent3">
                    <a:lumMod val="25000"/>
                  </a:schemeClr>
                </a:solidFill>
                <a:latin typeface="Abadi"/>
              </a:rPr>
              <a:t>Launch site we use to check the distance with highways, train ways and city is Cape Canaveral (FL) CCAFS SLC 40</a:t>
            </a:r>
          </a:p>
          <a:p>
            <a:pPr>
              <a:lnSpc>
                <a:spcPct val="100000"/>
              </a:lnSpc>
              <a:spcBef>
                <a:spcPts val="1400"/>
              </a:spcBef>
            </a:pPr>
            <a:r>
              <a:rPr lang="en-GB" sz="1800" dirty="0">
                <a:solidFill>
                  <a:schemeClr val="accent3">
                    <a:lumMod val="25000"/>
                  </a:schemeClr>
                </a:solidFill>
                <a:latin typeface="Abadi"/>
              </a:rPr>
              <a:t>This map shows the line that defines the closest distance of launch site with the highway.</a:t>
            </a:r>
          </a:p>
          <a:p>
            <a:pPr>
              <a:lnSpc>
                <a:spcPct val="100000"/>
              </a:lnSpc>
              <a:spcBef>
                <a:spcPts val="1400"/>
              </a:spcBef>
            </a:pPr>
            <a:r>
              <a:rPr lang="en-GB" sz="1800" dirty="0">
                <a:solidFill>
                  <a:schemeClr val="accent3">
                    <a:lumMod val="25000"/>
                  </a:schemeClr>
                </a:solidFill>
                <a:latin typeface="Abadi"/>
              </a:rPr>
              <a:t>Distance with the highway is 0 58 km.</a:t>
            </a:r>
            <a:endParaRPr lang="en-US"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79F4AD2B-989E-F5EF-C381-C570EC1E4DA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 5</a:t>
            </a:r>
          </a:p>
        </p:txBody>
      </p:sp>
      <p:pic>
        <p:nvPicPr>
          <p:cNvPr id="4" name="Afbeelding 3">
            <a:extLst>
              <a:ext uri="{FF2B5EF4-FFF2-40B4-BE49-F238E27FC236}">
                <a16:creationId xmlns:a16="http://schemas.microsoft.com/office/drawing/2014/main" id="{C236ECA8-5AA1-DD63-ED79-90A6D1D765A5}"/>
              </a:ext>
            </a:extLst>
          </p:cNvPr>
          <p:cNvPicPr>
            <a:picLocks noChangeAspect="1"/>
          </p:cNvPicPr>
          <p:nvPr/>
        </p:nvPicPr>
        <p:blipFill>
          <a:blip r:embed="rId3"/>
          <a:stretch>
            <a:fillRect/>
          </a:stretch>
        </p:blipFill>
        <p:spPr>
          <a:xfrm>
            <a:off x="6547300" y="3535207"/>
            <a:ext cx="2820537" cy="2784143"/>
          </a:xfrm>
          <a:prstGeom prst="rect">
            <a:avLst/>
          </a:prstGeom>
        </p:spPr>
      </p:pic>
    </p:spTree>
    <p:extLst>
      <p:ext uri="{BB962C8B-B14F-4D97-AF65-F5344CB8AC3E}">
        <p14:creationId xmlns:p14="http://schemas.microsoft.com/office/powerpoint/2010/main" val="28922375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18FA1C0F-C525-1C11-BC2B-0E69B95F4845}"/>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4CE379F-875C-B7FB-C441-FBEA922C2891}"/>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0580ECD5-8EB4-978D-24CF-930E932092FF}"/>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GB" sz="1800" dirty="0">
                <a:solidFill>
                  <a:schemeClr val="accent3">
                    <a:lumMod val="25000"/>
                  </a:schemeClr>
                </a:solidFill>
                <a:latin typeface="Abadi"/>
              </a:rPr>
              <a:t>The distance with railway line is almost 3.28 km.</a:t>
            </a:r>
          </a:p>
          <a:p>
            <a:pPr>
              <a:lnSpc>
                <a:spcPct val="100000"/>
              </a:lnSpc>
              <a:spcBef>
                <a:spcPts val="1400"/>
              </a:spcBef>
            </a:pPr>
            <a:endParaRPr lang="en-GB" sz="1800" dirty="0">
              <a:solidFill>
                <a:schemeClr val="accent3">
                  <a:lumMod val="25000"/>
                </a:schemeClr>
              </a:solidFill>
              <a:latin typeface="Abadi"/>
            </a:endParaRPr>
          </a:p>
          <a:p>
            <a:pPr>
              <a:lnSpc>
                <a:spcPct val="100000"/>
              </a:lnSpc>
              <a:spcBef>
                <a:spcPts val="1400"/>
              </a:spcBef>
            </a:pPr>
            <a:endParaRPr lang="en-GB" sz="1800" dirty="0">
              <a:solidFill>
                <a:schemeClr val="accent3">
                  <a:lumMod val="25000"/>
                </a:schemeClr>
              </a:solidFill>
              <a:latin typeface="Abadi"/>
            </a:endParaRPr>
          </a:p>
          <a:p>
            <a:pPr>
              <a:lnSpc>
                <a:spcPct val="100000"/>
              </a:lnSpc>
              <a:spcBef>
                <a:spcPts val="1400"/>
              </a:spcBef>
            </a:pPr>
            <a:endParaRPr lang="en-GB" sz="1800" dirty="0">
              <a:solidFill>
                <a:schemeClr val="accent3">
                  <a:lumMod val="25000"/>
                </a:schemeClr>
              </a:solidFill>
              <a:latin typeface="Abadi"/>
            </a:endParaRPr>
          </a:p>
          <a:p>
            <a:pPr>
              <a:lnSpc>
                <a:spcPct val="100000"/>
              </a:lnSpc>
              <a:spcBef>
                <a:spcPts val="1400"/>
              </a:spcBef>
            </a:pPr>
            <a:endParaRPr lang="en-GB" sz="1800" dirty="0">
              <a:solidFill>
                <a:schemeClr val="accent3">
                  <a:lumMod val="25000"/>
                </a:schemeClr>
              </a:solidFill>
              <a:latin typeface="Abadi"/>
            </a:endParaRPr>
          </a:p>
          <a:p>
            <a:pPr>
              <a:lnSpc>
                <a:spcPct val="100000"/>
              </a:lnSpc>
              <a:spcBef>
                <a:spcPts val="1400"/>
              </a:spcBef>
            </a:pPr>
            <a:endParaRPr lang="en-GB" sz="1800" dirty="0">
              <a:solidFill>
                <a:schemeClr val="accent3">
                  <a:lumMod val="25000"/>
                </a:schemeClr>
              </a:solidFill>
              <a:latin typeface="Abadi"/>
            </a:endParaRPr>
          </a:p>
          <a:p>
            <a:pPr>
              <a:lnSpc>
                <a:spcPct val="100000"/>
              </a:lnSpc>
              <a:spcBef>
                <a:spcPts val="1400"/>
              </a:spcBef>
            </a:pPr>
            <a:r>
              <a:rPr lang="en-GB" sz="1800" dirty="0">
                <a:solidFill>
                  <a:schemeClr val="accent3">
                    <a:lumMod val="25000"/>
                  </a:schemeClr>
                </a:solidFill>
                <a:latin typeface="Abadi" panose="020B0604020104020204" pitchFamily="34" charset="0"/>
              </a:rPr>
              <a:t>Melbourne is the closest big city from the launch site which is around 51.43 km.</a:t>
            </a:r>
            <a:endParaRPr lang="en-US"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7F6C9B1A-3DC4-BBD1-6BAD-6D7A5A2067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 6</a:t>
            </a:r>
          </a:p>
        </p:txBody>
      </p:sp>
      <p:pic>
        <p:nvPicPr>
          <p:cNvPr id="4" name="Afbeelding 3">
            <a:extLst>
              <a:ext uri="{FF2B5EF4-FFF2-40B4-BE49-F238E27FC236}">
                <a16:creationId xmlns:a16="http://schemas.microsoft.com/office/drawing/2014/main" id="{B18FE756-0822-3B3A-1DA9-A85FDD0D419A}"/>
              </a:ext>
            </a:extLst>
          </p:cNvPr>
          <p:cNvPicPr>
            <a:picLocks noChangeAspect="1"/>
          </p:cNvPicPr>
          <p:nvPr/>
        </p:nvPicPr>
        <p:blipFill>
          <a:blip r:embed="rId3"/>
          <a:stretch>
            <a:fillRect/>
          </a:stretch>
        </p:blipFill>
        <p:spPr>
          <a:xfrm>
            <a:off x="984715" y="4936187"/>
            <a:ext cx="2311021" cy="1769660"/>
          </a:xfrm>
          <a:prstGeom prst="rect">
            <a:avLst/>
          </a:prstGeom>
        </p:spPr>
      </p:pic>
      <p:pic>
        <p:nvPicPr>
          <p:cNvPr id="9" name="Afbeelding 8">
            <a:extLst>
              <a:ext uri="{FF2B5EF4-FFF2-40B4-BE49-F238E27FC236}">
                <a16:creationId xmlns:a16="http://schemas.microsoft.com/office/drawing/2014/main" id="{C123BE6A-FA4D-44AD-7A63-EFC8FFA4080D}"/>
              </a:ext>
            </a:extLst>
          </p:cNvPr>
          <p:cNvPicPr>
            <a:picLocks noChangeAspect="1"/>
          </p:cNvPicPr>
          <p:nvPr/>
        </p:nvPicPr>
        <p:blipFill>
          <a:blip r:embed="rId4"/>
          <a:stretch>
            <a:fillRect/>
          </a:stretch>
        </p:blipFill>
        <p:spPr>
          <a:xfrm>
            <a:off x="984715" y="2391671"/>
            <a:ext cx="2038066" cy="1624084"/>
          </a:xfrm>
          <a:prstGeom prst="rect">
            <a:avLst/>
          </a:prstGeom>
        </p:spPr>
      </p:pic>
    </p:spTree>
    <p:extLst>
      <p:ext uri="{BB962C8B-B14F-4D97-AF65-F5344CB8AC3E}">
        <p14:creationId xmlns:p14="http://schemas.microsoft.com/office/powerpoint/2010/main" val="20022898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3994147"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We built an interactive dashboard with </a:t>
            </a:r>
            <a:r>
              <a:rPr lang="en-US" sz="2200" dirty="0" err="1">
                <a:solidFill>
                  <a:schemeClr val="accent3">
                    <a:lumMod val="25000"/>
                  </a:schemeClr>
                </a:solidFill>
                <a:latin typeface="Abadi"/>
              </a:rPr>
              <a:t>Plotly</a:t>
            </a:r>
            <a:r>
              <a:rPr lang="en-US" sz="2200" dirty="0">
                <a:solidFill>
                  <a:schemeClr val="accent3">
                    <a:lumMod val="25000"/>
                  </a:schemeClr>
                </a:solidFill>
                <a:latin typeface="Abadi"/>
              </a:rPr>
              <a:t> including</a:t>
            </a:r>
          </a:p>
          <a:p>
            <a:pPr lvl="1">
              <a:lnSpc>
                <a:spcPct val="100000"/>
              </a:lnSpc>
              <a:spcBef>
                <a:spcPts val="1400"/>
              </a:spcBef>
            </a:pPr>
            <a:r>
              <a:rPr lang="en-US" sz="1800" dirty="0">
                <a:solidFill>
                  <a:schemeClr val="accent3">
                    <a:lumMod val="25000"/>
                  </a:schemeClr>
                </a:solidFill>
                <a:latin typeface="Abadi"/>
              </a:rPr>
              <a:t>Dropdown menu for selecting launch sites</a:t>
            </a:r>
          </a:p>
          <a:p>
            <a:pPr lvl="1">
              <a:lnSpc>
                <a:spcPct val="100000"/>
              </a:lnSpc>
              <a:spcBef>
                <a:spcPts val="1400"/>
              </a:spcBef>
            </a:pPr>
            <a:r>
              <a:rPr lang="en-US" sz="1800" dirty="0">
                <a:solidFill>
                  <a:schemeClr val="accent3">
                    <a:lumMod val="25000"/>
                  </a:schemeClr>
                </a:solidFill>
                <a:latin typeface="Abadi"/>
              </a:rPr>
              <a:t>Pie charts displaying success rate</a:t>
            </a:r>
          </a:p>
          <a:p>
            <a:pPr lvl="1">
              <a:lnSpc>
                <a:spcPct val="100000"/>
              </a:lnSpc>
              <a:spcBef>
                <a:spcPts val="1400"/>
              </a:spcBef>
            </a:pPr>
            <a:r>
              <a:rPr lang="en-US" sz="1800" dirty="0">
                <a:solidFill>
                  <a:schemeClr val="accent3">
                    <a:lumMod val="25000"/>
                  </a:schemeClr>
                </a:solidFill>
                <a:latin typeface="Abadi"/>
              </a:rPr>
              <a:t>Scatter chart displaying launch site, payload mass, success/failure</a:t>
            </a:r>
          </a:p>
          <a:p>
            <a:pPr lvl="1">
              <a:lnSpc>
                <a:spcPct val="100000"/>
              </a:lnSpc>
              <a:spcBef>
                <a:spcPts val="1400"/>
              </a:spcBef>
            </a:pPr>
            <a:r>
              <a:rPr lang="en-US" sz="1800" dirty="0">
                <a:solidFill>
                  <a:schemeClr val="accent3">
                    <a:lumMod val="25000"/>
                  </a:schemeClr>
                </a:solidFill>
                <a:latin typeface="Abadi"/>
              </a:rPr>
              <a:t>Range slider for selecting range of payload mass in kg</a:t>
            </a:r>
            <a:endParaRPr lang="en-US"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Plotly</a:t>
            </a:r>
            <a:r>
              <a:rPr lang="en-US" dirty="0">
                <a:solidFill>
                  <a:srgbClr val="0B49CB"/>
                </a:solidFill>
                <a:latin typeface="Abadi"/>
              </a:rPr>
              <a:t> Dashboard | 1</a:t>
            </a:r>
          </a:p>
        </p:txBody>
      </p:sp>
      <p:pic>
        <p:nvPicPr>
          <p:cNvPr id="4" name="Afbeelding 3">
            <a:extLst>
              <a:ext uri="{FF2B5EF4-FFF2-40B4-BE49-F238E27FC236}">
                <a16:creationId xmlns:a16="http://schemas.microsoft.com/office/drawing/2014/main" id="{26C92423-BD9E-19B4-FF39-DC354E05CEA4}"/>
              </a:ext>
            </a:extLst>
          </p:cNvPr>
          <p:cNvPicPr>
            <a:picLocks noChangeAspect="1"/>
          </p:cNvPicPr>
          <p:nvPr/>
        </p:nvPicPr>
        <p:blipFill>
          <a:blip r:embed="rId3"/>
          <a:stretch>
            <a:fillRect/>
          </a:stretch>
        </p:blipFill>
        <p:spPr>
          <a:xfrm>
            <a:off x="4906736" y="1512559"/>
            <a:ext cx="6860000" cy="5072594"/>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8" y="1825625"/>
            <a:ext cx="4858390" cy="4351338"/>
          </a:xfrm>
          <a:prstGeom prst="rect">
            <a:avLst/>
          </a:prstGeom>
        </p:spPr>
        <p:txBody>
          <a:bodyPr lIns="91440" tIns="45720" rIns="91440" bIns="45720" anchor="t">
            <a:normAutofit/>
          </a:bodyPr>
          <a:lstStyle/>
          <a:p>
            <a:pPr marL="0" indent="0">
              <a:lnSpc>
                <a:spcPct val="100000"/>
              </a:lnSpc>
              <a:spcBef>
                <a:spcPts val="1400"/>
              </a:spcBef>
              <a:buNone/>
            </a:pPr>
            <a:r>
              <a:rPr lang="en-GB" sz="2200" dirty="0">
                <a:solidFill>
                  <a:schemeClr val="accent3">
                    <a:lumMod val="25000"/>
                  </a:schemeClr>
                </a:solidFill>
                <a:latin typeface="Abadi"/>
              </a:rPr>
              <a:t>Getting the following information by analyzing</a:t>
            </a:r>
          </a:p>
          <a:p>
            <a:pPr lvl="1">
              <a:lnSpc>
                <a:spcPct val="100000"/>
              </a:lnSpc>
              <a:spcBef>
                <a:spcPts val="1400"/>
              </a:spcBef>
            </a:pPr>
            <a:r>
              <a:rPr lang="en-GB" sz="1800" dirty="0">
                <a:solidFill>
                  <a:schemeClr val="accent3">
                    <a:lumMod val="25000"/>
                  </a:schemeClr>
                </a:solidFill>
                <a:latin typeface="Abadi"/>
              </a:rPr>
              <a:t>Site with largest successful launches</a:t>
            </a:r>
          </a:p>
          <a:p>
            <a:pPr lvl="1">
              <a:lnSpc>
                <a:spcPct val="100000"/>
              </a:lnSpc>
              <a:spcBef>
                <a:spcPts val="1400"/>
              </a:spcBef>
            </a:pPr>
            <a:r>
              <a:rPr lang="en-GB" sz="1800" dirty="0">
                <a:solidFill>
                  <a:schemeClr val="accent3">
                    <a:lumMod val="25000"/>
                  </a:schemeClr>
                </a:solidFill>
                <a:latin typeface="Abadi"/>
              </a:rPr>
              <a:t>Site with highest launch success rate</a:t>
            </a:r>
          </a:p>
          <a:p>
            <a:pPr lvl="1">
              <a:lnSpc>
                <a:spcPct val="100000"/>
              </a:lnSpc>
              <a:spcBef>
                <a:spcPts val="1400"/>
              </a:spcBef>
            </a:pPr>
            <a:r>
              <a:rPr lang="en-GB" sz="1800" dirty="0">
                <a:solidFill>
                  <a:schemeClr val="accent3">
                    <a:lumMod val="25000"/>
                  </a:schemeClr>
                </a:solidFill>
                <a:latin typeface="Abadi"/>
              </a:rPr>
              <a:t>Payload range(s) with highest launch success rate</a:t>
            </a:r>
          </a:p>
          <a:p>
            <a:pPr lvl="1">
              <a:lnSpc>
                <a:spcPct val="100000"/>
              </a:lnSpc>
              <a:spcBef>
                <a:spcPts val="1400"/>
              </a:spcBef>
            </a:pPr>
            <a:r>
              <a:rPr lang="en-GB" sz="1800" dirty="0">
                <a:solidFill>
                  <a:schemeClr val="accent3">
                    <a:lumMod val="25000"/>
                  </a:schemeClr>
                </a:solidFill>
                <a:latin typeface="Abadi"/>
              </a:rPr>
              <a:t>Payload range(s) with lowest launch success rate</a:t>
            </a:r>
          </a:p>
          <a:p>
            <a:pPr lvl="1">
              <a:lnSpc>
                <a:spcPct val="100000"/>
              </a:lnSpc>
              <a:spcBef>
                <a:spcPts val="1400"/>
              </a:spcBef>
            </a:pPr>
            <a:r>
              <a:rPr lang="en-GB" sz="1800" dirty="0">
                <a:solidFill>
                  <a:schemeClr val="accent3">
                    <a:lumMod val="25000"/>
                  </a:schemeClr>
                </a:solidFill>
                <a:latin typeface="Abadi"/>
              </a:rPr>
              <a:t>F 9 Booster version (v 1 0 v 1 1 FT, B 4 B 5 etc) with highest launch success rate</a:t>
            </a: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Plotly</a:t>
            </a:r>
            <a:r>
              <a:rPr lang="en-US" dirty="0">
                <a:solidFill>
                  <a:srgbClr val="0B49CB"/>
                </a:solidFill>
                <a:latin typeface="Abadi"/>
              </a:rPr>
              <a:t> Dashboard | 2</a:t>
            </a:r>
          </a:p>
        </p:txBody>
      </p:sp>
      <p:pic>
        <p:nvPicPr>
          <p:cNvPr id="4" name="Afbeelding 3">
            <a:extLst>
              <a:ext uri="{FF2B5EF4-FFF2-40B4-BE49-F238E27FC236}">
                <a16:creationId xmlns:a16="http://schemas.microsoft.com/office/drawing/2014/main" id="{648947D6-C7E3-3C40-C2A3-6249166EC843}"/>
              </a:ext>
            </a:extLst>
          </p:cNvPr>
          <p:cNvPicPr>
            <a:picLocks noChangeAspect="1"/>
          </p:cNvPicPr>
          <p:nvPr/>
        </p:nvPicPr>
        <p:blipFill>
          <a:blip r:embed="rId3"/>
          <a:stretch>
            <a:fillRect/>
          </a:stretch>
        </p:blipFill>
        <p:spPr>
          <a:xfrm>
            <a:off x="5600253" y="1499376"/>
            <a:ext cx="6426131" cy="4746304"/>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marL="0" indent="0">
              <a:lnSpc>
                <a:spcPct val="100000"/>
              </a:lnSpc>
              <a:spcBef>
                <a:spcPts val="1400"/>
              </a:spcBef>
              <a:buNone/>
            </a:pPr>
            <a:r>
              <a:rPr lang="en-GB" sz="1800" dirty="0">
                <a:solidFill>
                  <a:schemeClr val="accent3">
                    <a:lumMod val="25000"/>
                  </a:schemeClr>
                </a:solidFill>
                <a:latin typeface="Abadi"/>
              </a:rPr>
              <a:t>The final results shows in two column one is of predicted method column while other is Test Data Accuracy</a:t>
            </a:r>
          </a:p>
          <a:p>
            <a:pPr>
              <a:lnSpc>
                <a:spcPct val="100000"/>
              </a:lnSpc>
              <a:spcBef>
                <a:spcPts val="1400"/>
              </a:spcBef>
            </a:pPr>
            <a:r>
              <a:rPr lang="en-GB" sz="1800" dirty="0">
                <a:solidFill>
                  <a:schemeClr val="accent3">
                    <a:lumMod val="25000"/>
                  </a:schemeClr>
                </a:solidFill>
                <a:latin typeface="Abadi"/>
              </a:rPr>
              <a:t>Total 4 predictive methods use which is Logistic Regression, SVM, Decision Tree and KNN</a:t>
            </a:r>
          </a:p>
          <a:p>
            <a:pPr>
              <a:lnSpc>
                <a:spcPct val="100000"/>
              </a:lnSpc>
              <a:spcBef>
                <a:spcPts val="1400"/>
              </a:spcBef>
            </a:pPr>
            <a:r>
              <a:rPr lang="en-GB" sz="1800" dirty="0">
                <a:solidFill>
                  <a:schemeClr val="accent3">
                    <a:lumMod val="25000"/>
                  </a:schemeClr>
                </a:solidFill>
                <a:latin typeface="Abadi"/>
              </a:rPr>
              <a:t>Decision Tree shows more accuracy which is 0.88 as compare other three which 0.83</a:t>
            </a:r>
            <a:endParaRPr lang="en-US" sz="18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Afbeelding 2">
            <a:extLst>
              <a:ext uri="{FF2B5EF4-FFF2-40B4-BE49-F238E27FC236}">
                <a16:creationId xmlns:a16="http://schemas.microsoft.com/office/drawing/2014/main" id="{901ABD39-D142-34CA-E2AA-20C6C20AE251}"/>
              </a:ext>
            </a:extLst>
          </p:cNvPr>
          <p:cNvPicPr>
            <a:picLocks noChangeAspect="1"/>
          </p:cNvPicPr>
          <p:nvPr/>
        </p:nvPicPr>
        <p:blipFill>
          <a:blip r:embed="rId3"/>
          <a:stretch>
            <a:fillRect/>
          </a:stretch>
        </p:blipFill>
        <p:spPr>
          <a:xfrm>
            <a:off x="6773269" y="2187681"/>
            <a:ext cx="3313103" cy="273791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GB" sz="1800" dirty="0">
                <a:solidFill>
                  <a:schemeClr val="accent3">
                    <a:lumMod val="25000"/>
                  </a:schemeClr>
                </a:solidFill>
                <a:latin typeface="Abadi" panose="020B0604020104020204" pitchFamily="34" charset="0"/>
              </a:rPr>
              <a:t>Decision Tree is the model predicted more accuracy than other three.</a:t>
            </a:r>
          </a:p>
          <a:p>
            <a:pPr>
              <a:lnSpc>
                <a:spcPct val="100000"/>
              </a:lnSpc>
              <a:spcBef>
                <a:spcPts val="1400"/>
              </a:spcBef>
            </a:pPr>
            <a:r>
              <a:rPr lang="en-GB" sz="1800" dirty="0">
                <a:solidFill>
                  <a:schemeClr val="accent3">
                    <a:lumMod val="25000"/>
                  </a:schemeClr>
                </a:solidFill>
                <a:latin typeface="Abadi" panose="020B0604020104020204" pitchFamily="34" charset="0"/>
              </a:rPr>
              <a:t>Other predicted about unsuccessful landings were 100% correct while decision tree prediction about successful landing is more accurate than others.</a:t>
            </a:r>
            <a:endParaRPr lang="en-US" sz="18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Afbeelding 2">
            <a:extLst>
              <a:ext uri="{FF2B5EF4-FFF2-40B4-BE49-F238E27FC236}">
                <a16:creationId xmlns:a16="http://schemas.microsoft.com/office/drawing/2014/main" id="{9AA1E0F3-72A6-DEBC-1AD2-2F08E027A024}"/>
              </a:ext>
            </a:extLst>
          </p:cNvPr>
          <p:cNvPicPr>
            <a:picLocks noChangeAspect="1"/>
          </p:cNvPicPr>
          <p:nvPr/>
        </p:nvPicPr>
        <p:blipFill>
          <a:blip r:embed="rId3"/>
          <a:stretch>
            <a:fillRect/>
          </a:stretch>
        </p:blipFill>
        <p:spPr>
          <a:xfrm>
            <a:off x="1207829" y="3429000"/>
            <a:ext cx="8221094" cy="310395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7525850" cy="4351338"/>
          </a:xfrm>
          <a:prstGeom prst="rect">
            <a:avLst/>
          </a:prstGeom>
        </p:spPr>
        <p:txBody>
          <a:bodyPr>
            <a:normAutofit fontScale="70000" lnSpcReduction="20000"/>
          </a:bodyPr>
          <a:lstStyle/>
          <a:p>
            <a:pPr>
              <a:lnSpc>
                <a:spcPct val="100000"/>
              </a:lnSpc>
              <a:spcBef>
                <a:spcPts val="1400"/>
              </a:spcBef>
            </a:pPr>
            <a:r>
              <a:rPr lang="en-GB" sz="2200" dirty="0">
                <a:solidFill>
                  <a:schemeClr val="accent3">
                    <a:lumMod val="25000"/>
                  </a:schemeClr>
                </a:solidFill>
                <a:latin typeface="Abadi" panose="020B0604020104020204" pitchFamily="34" charset="0"/>
              </a:rPr>
              <a:t>• Different launch sites have different success rates. CCAFS LC-40, has a success rate of 60 %, while KSC LC-39A and VAFB SLC 4E has a success rate of 77%.</a:t>
            </a:r>
          </a:p>
          <a:p>
            <a:pPr>
              <a:lnSpc>
                <a:spcPct val="100000"/>
              </a:lnSpc>
              <a:spcBef>
                <a:spcPts val="1400"/>
              </a:spcBef>
            </a:pPr>
            <a:r>
              <a:rPr lang="en-GB" sz="2200" dirty="0">
                <a:solidFill>
                  <a:schemeClr val="accent3">
                    <a:lumMod val="25000"/>
                  </a:schemeClr>
                </a:solidFill>
                <a:latin typeface="Abadi" panose="020B0604020104020204" pitchFamily="34" charset="0"/>
              </a:rPr>
              <a:t>We can deduce that, as the flight number increases in each of the 3 launch sites, so does the success rate. For instance, the success rate for the VAFB SLC 4E launch site is 100% after the Flight number 50. Both KSC LC 39A and CCAFS SLC 40 have a 100% success rates after 80</a:t>
            </a:r>
            <a:r>
              <a:rPr lang="en-GB" sz="2200" baseline="30000" dirty="0">
                <a:solidFill>
                  <a:schemeClr val="accent3">
                    <a:lumMod val="25000"/>
                  </a:schemeClr>
                </a:solidFill>
                <a:latin typeface="Abadi" panose="020B0604020104020204" pitchFamily="34" charset="0"/>
              </a:rPr>
              <a:t>th</a:t>
            </a:r>
            <a:r>
              <a:rPr lang="en-GB" sz="2200" dirty="0">
                <a:solidFill>
                  <a:schemeClr val="accent3">
                    <a:lumMod val="25000"/>
                  </a:schemeClr>
                </a:solidFill>
                <a:latin typeface="Abadi" panose="020B0604020104020204" pitchFamily="34" charset="0"/>
              </a:rPr>
              <a:t> flight</a:t>
            </a:r>
          </a:p>
          <a:p>
            <a:pPr>
              <a:lnSpc>
                <a:spcPct val="100000"/>
              </a:lnSpc>
              <a:spcBef>
                <a:spcPts val="1400"/>
              </a:spcBef>
            </a:pPr>
            <a:r>
              <a:rPr lang="en-GB" sz="2200" dirty="0">
                <a:solidFill>
                  <a:schemeClr val="accent3">
                    <a:lumMod val="25000"/>
                  </a:schemeClr>
                </a:solidFill>
                <a:latin typeface="Abadi" panose="020B0604020104020204" pitchFamily="34" charset="0"/>
              </a:rPr>
              <a:t>If you observe Payload Vs. Launch Site scatter point chart you will find for the VAFB-SLC launch site there are no rockets launched for heavy payload mass(greater than 10000).</a:t>
            </a:r>
          </a:p>
          <a:p>
            <a:pPr>
              <a:lnSpc>
                <a:spcPct val="100000"/>
              </a:lnSpc>
              <a:spcBef>
                <a:spcPts val="1400"/>
              </a:spcBef>
            </a:pPr>
            <a:r>
              <a:rPr lang="en-GB" sz="2200" dirty="0">
                <a:solidFill>
                  <a:schemeClr val="accent3">
                    <a:lumMod val="25000"/>
                  </a:schemeClr>
                </a:solidFill>
                <a:latin typeface="Abadi" panose="020B0604020104020204" pitchFamily="34" charset="0"/>
              </a:rPr>
              <a:t>Orbits ES-L1, GEO, HEO &amp; SSO have the highest success rates at 100%, with SO orbit having the lowest success rate at ~50%. Orbit SO has 0% success rate.</a:t>
            </a:r>
          </a:p>
          <a:p>
            <a:pPr>
              <a:lnSpc>
                <a:spcPct val="100000"/>
              </a:lnSpc>
              <a:spcBef>
                <a:spcPts val="1400"/>
              </a:spcBef>
            </a:pPr>
            <a:r>
              <a:rPr lang="en-GB" sz="2200" dirty="0">
                <a:solidFill>
                  <a:schemeClr val="accent3">
                    <a:lumMod val="25000"/>
                  </a:schemeClr>
                </a:solidFill>
                <a:latin typeface="Abadi" panose="020B0604020104020204" pitchFamily="34" charset="0"/>
              </a:rPr>
              <a:t>LEO orbit the Success appears related to the number of flights; on the other hand, there seems to be no relationship between flight number when in GTO orbit</a:t>
            </a:r>
          </a:p>
          <a:p>
            <a:pPr>
              <a:lnSpc>
                <a:spcPct val="100000"/>
              </a:lnSpc>
              <a:spcBef>
                <a:spcPts val="1400"/>
              </a:spcBef>
            </a:pPr>
            <a:r>
              <a:rPr lang="en-GB" sz="2200" dirty="0">
                <a:solidFill>
                  <a:schemeClr val="accent3">
                    <a:lumMod val="25000"/>
                  </a:schemeClr>
                </a:solidFill>
                <a:latin typeface="Abadi" panose="020B0604020104020204" pitchFamily="34" charset="0"/>
              </a:rPr>
              <a:t>With heavy payloads the successful landing or positive landing rate are more for Polar, LEO and ISS. However, for GTO we cannot distinguish this well as both positive landing rate and negative landing(unsuccessful mission) are both there here</a:t>
            </a:r>
          </a:p>
          <a:p>
            <a:pPr>
              <a:lnSpc>
                <a:spcPct val="100000"/>
              </a:lnSpc>
              <a:spcBef>
                <a:spcPts val="1400"/>
              </a:spcBef>
            </a:pPr>
            <a:r>
              <a:rPr lang="en-GB" sz="2200" dirty="0">
                <a:solidFill>
                  <a:schemeClr val="accent3">
                    <a:lumMod val="25000"/>
                  </a:schemeClr>
                </a:solidFill>
                <a:latin typeface="Abadi" panose="020B0604020104020204" pitchFamily="34" charset="0"/>
              </a:rPr>
              <a:t>A finally the success rate since 2013 kept increasing till 2020.</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70000" lnSpcReduction="20000"/>
          </a:bodyPr>
          <a:lstStyle/>
          <a:p>
            <a:r>
              <a:rPr lang="en-GB" sz="2400" b="1" dirty="0">
                <a:solidFill>
                  <a:schemeClr val="accent1"/>
                </a:solidFill>
              </a:rPr>
              <a:t>Data Source</a:t>
            </a:r>
            <a:br>
              <a:rPr lang="en-GB" sz="2400" dirty="0">
                <a:solidFill>
                  <a:schemeClr val="accent1"/>
                </a:solidFill>
              </a:rPr>
            </a:br>
            <a:r>
              <a:rPr lang="en-GB" sz="2400" dirty="0">
                <a:solidFill>
                  <a:schemeClr val="accent1"/>
                </a:solidFill>
              </a:rPr>
              <a:t>The data used in this project was collected through the </a:t>
            </a:r>
            <a:r>
              <a:rPr lang="en-GB" sz="2400" b="1" dirty="0">
                <a:solidFill>
                  <a:schemeClr val="accent1"/>
                </a:solidFill>
              </a:rPr>
              <a:t>SpaceX REST API</a:t>
            </a:r>
            <a:r>
              <a:rPr lang="en-GB" sz="2400" dirty="0">
                <a:solidFill>
                  <a:schemeClr val="accent1"/>
                </a:solidFill>
              </a:rPr>
              <a:t> by making </a:t>
            </a:r>
            <a:r>
              <a:rPr lang="en-GB" sz="2400" b="1" dirty="0">
                <a:solidFill>
                  <a:schemeClr val="accent1"/>
                </a:solidFill>
              </a:rPr>
              <a:t>GET requests</a:t>
            </a:r>
            <a:r>
              <a:rPr lang="en-GB" sz="2400" dirty="0">
                <a:solidFill>
                  <a:schemeClr val="accent1"/>
                </a:solidFill>
              </a:rPr>
              <a:t> to retrieve historical launch records.</a:t>
            </a:r>
          </a:p>
          <a:p>
            <a:r>
              <a:rPr lang="en-GB" sz="2400" b="1" dirty="0">
                <a:solidFill>
                  <a:schemeClr val="accent1"/>
                </a:solidFill>
              </a:rPr>
              <a:t>Steps Taken:</a:t>
            </a:r>
            <a:endParaRPr lang="en-GB" sz="2400" dirty="0">
              <a:solidFill>
                <a:schemeClr val="accent1"/>
              </a:solidFill>
            </a:endParaRPr>
          </a:p>
          <a:p>
            <a:pPr>
              <a:buFont typeface="+mj-lt"/>
              <a:buAutoNum type="arabicPeriod"/>
            </a:pPr>
            <a:r>
              <a:rPr lang="en-GB" sz="2400" dirty="0">
                <a:solidFill>
                  <a:schemeClr val="accent1"/>
                </a:solidFill>
              </a:rPr>
              <a:t>A </a:t>
            </a:r>
            <a:r>
              <a:rPr lang="en-GB" sz="2400" b="1" dirty="0">
                <a:solidFill>
                  <a:schemeClr val="accent1"/>
                </a:solidFill>
              </a:rPr>
              <a:t>GET request</a:t>
            </a:r>
            <a:r>
              <a:rPr lang="en-GB" sz="2400" dirty="0">
                <a:solidFill>
                  <a:schemeClr val="accent1"/>
                </a:solidFill>
              </a:rPr>
              <a:t> was sent to the SpaceX API endpoint to access launch data.</a:t>
            </a:r>
          </a:p>
          <a:p>
            <a:pPr>
              <a:buFont typeface="+mj-lt"/>
              <a:buAutoNum type="arabicPeriod"/>
            </a:pPr>
            <a:r>
              <a:rPr lang="en-GB" sz="2400" dirty="0">
                <a:solidFill>
                  <a:schemeClr val="accent1"/>
                </a:solidFill>
              </a:rPr>
              <a:t>The </a:t>
            </a:r>
            <a:r>
              <a:rPr lang="en-GB" sz="2400" b="1" dirty="0">
                <a:solidFill>
                  <a:schemeClr val="accent1"/>
                </a:solidFill>
              </a:rPr>
              <a:t>response content</a:t>
            </a:r>
            <a:r>
              <a:rPr lang="en-GB" sz="2400" dirty="0">
                <a:solidFill>
                  <a:schemeClr val="accent1"/>
                </a:solidFill>
              </a:rPr>
              <a:t> was received in </a:t>
            </a:r>
            <a:r>
              <a:rPr lang="en-GB" sz="2400" b="1" dirty="0">
                <a:solidFill>
                  <a:schemeClr val="accent1"/>
                </a:solidFill>
              </a:rPr>
              <a:t>JSON format</a:t>
            </a:r>
            <a:r>
              <a:rPr lang="en-GB" sz="2400" dirty="0">
                <a:solidFill>
                  <a:schemeClr val="accent1"/>
                </a:solidFill>
              </a:rPr>
              <a:t>.</a:t>
            </a:r>
          </a:p>
          <a:p>
            <a:pPr>
              <a:buFont typeface="+mj-lt"/>
              <a:buAutoNum type="arabicPeriod"/>
            </a:pPr>
            <a:r>
              <a:rPr lang="en-GB" sz="2400" dirty="0">
                <a:solidFill>
                  <a:schemeClr val="accent1"/>
                </a:solidFill>
              </a:rPr>
              <a:t>The JSON data was </a:t>
            </a:r>
            <a:r>
              <a:rPr lang="en-GB" sz="2400" b="1" dirty="0">
                <a:solidFill>
                  <a:schemeClr val="accent1"/>
                </a:solidFill>
              </a:rPr>
              <a:t>parsed and decoded</a:t>
            </a:r>
            <a:r>
              <a:rPr lang="en-GB" sz="2400" dirty="0">
                <a:solidFill>
                  <a:schemeClr val="accent1"/>
                </a:solidFill>
              </a:rPr>
              <a:t> into a structured format.</a:t>
            </a:r>
          </a:p>
          <a:p>
            <a:pPr>
              <a:buFont typeface="+mj-lt"/>
              <a:buAutoNum type="arabicPeriod"/>
            </a:pPr>
            <a:r>
              <a:rPr lang="en-GB" sz="2400" dirty="0">
                <a:solidFill>
                  <a:schemeClr val="accent1"/>
                </a:solidFill>
              </a:rPr>
              <a:t>The data was then </a:t>
            </a:r>
            <a:r>
              <a:rPr lang="en-GB" sz="2400" b="1" dirty="0">
                <a:solidFill>
                  <a:schemeClr val="accent1"/>
                </a:solidFill>
              </a:rPr>
              <a:t>converted into a Pandas </a:t>
            </a:r>
            <a:r>
              <a:rPr lang="en-GB" sz="2400" b="1" dirty="0" err="1">
                <a:solidFill>
                  <a:schemeClr val="accent1"/>
                </a:solidFill>
              </a:rPr>
              <a:t>DataFrame</a:t>
            </a:r>
            <a:r>
              <a:rPr lang="en-GB" sz="2400" dirty="0">
                <a:solidFill>
                  <a:schemeClr val="accent1"/>
                </a:solidFill>
              </a:rPr>
              <a:t> for further analysis and preprocessing.</a:t>
            </a:r>
          </a:p>
          <a:p>
            <a:r>
              <a:rPr lang="en-GB" sz="2400" b="1" dirty="0">
                <a:solidFill>
                  <a:schemeClr val="accent1"/>
                </a:solidFill>
              </a:rPr>
              <a:t>Code Repository</a:t>
            </a:r>
            <a:br>
              <a:rPr lang="en-GB" sz="2400" dirty="0">
                <a:solidFill>
                  <a:schemeClr val="accent1"/>
                </a:solidFill>
              </a:rPr>
            </a:br>
            <a:r>
              <a:rPr lang="en-GB" sz="2400" dirty="0">
                <a:solidFill>
                  <a:schemeClr val="accent1"/>
                </a:solidFill>
              </a:rPr>
              <a:t>The complete code for the </a:t>
            </a:r>
            <a:r>
              <a:rPr lang="en-GB" sz="2400" b="1" dirty="0">
                <a:solidFill>
                  <a:schemeClr val="accent1"/>
                </a:solidFill>
              </a:rPr>
              <a:t>SpaceX API calls notebook</a:t>
            </a:r>
            <a:r>
              <a:rPr lang="en-GB" sz="2400" dirty="0">
                <a:solidFill>
                  <a:schemeClr val="accent1"/>
                </a:solidFill>
              </a:rPr>
              <a:t> can be accessed on </a:t>
            </a:r>
            <a:r>
              <a:rPr lang="en-GB" sz="2400" b="1" dirty="0">
                <a:solidFill>
                  <a:schemeClr val="accent1"/>
                </a:solidFill>
              </a:rPr>
              <a:t>GitHub</a:t>
            </a:r>
            <a:r>
              <a:rPr lang="en-GB" sz="2400" dirty="0">
                <a:solidFill>
                  <a:schemeClr val="accent1"/>
                </a:solidFill>
              </a:rPr>
              <a:t>:</a:t>
            </a:r>
            <a:br>
              <a:rPr lang="en-GB" sz="2400" dirty="0">
                <a:solidFill>
                  <a:schemeClr val="accent1"/>
                </a:solidFill>
              </a:rPr>
            </a:br>
            <a:r>
              <a:rPr lang="en-GB" sz="2400" dirty="0">
                <a:solidFill>
                  <a:schemeClr val="accent1"/>
                </a:solidFill>
              </a:rPr>
              <a:t>👉 </a:t>
            </a:r>
            <a:r>
              <a:rPr lang="en-GB" sz="2400" i="1" dirty="0">
                <a:solidFill>
                  <a:schemeClr val="accent1"/>
                </a:solidFill>
              </a:rPr>
              <a:t>[Insert GitHub URL here]</a:t>
            </a:r>
            <a:endParaRPr lang="en-GB" sz="2400" dirty="0">
              <a:solidFill>
                <a:schemeClr val="accent1"/>
              </a:solidFill>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623462" cy="4809234"/>
          </a:xfrm>
          <a:prstGeom prst="rect">
            <a:avLst/>
          </a:prstGeom>
        </p:spPr>
        <p:txBody>
          <a:bodyPr lIns="91440" tIns="45720" rIns="91440" bIns="45720" anchor="t">
            <a:noAutofit/>
          </a:bodyPr>
          <a:lstStyle/>
          <a:p>
            <a:r>
              <a:rPr lang="en-GB" sz="1600" b="1" dirty="0">
                <a:solidFill>
                  <a:schemeClr val="accent1"/>
                </a:solidFill>
              </a:rPr>
              <a:t>Data Source</a:t>
            </a:r>
            <a:br>
              <a:rPr lang="en-GB" sz="1600" dirty="0">
                <a:solidFill>
                  <a:schemeClr val="accent1"/>
                </a:solidFill>
              </a:rPr>
            </a:br>
            <a:r>
              <a:rPr lang="en-GB" sz="1600" dirty="0">
                <a:solidFill>
                  <a:schemeClr val="accent1"/>
                </a:solidFill>
              </a:rPr>
              <a:t>To complement the data obtained from the SpaceX API, additional </a:t>
            </a:r>
            <a:r>
              <a:rPr lang="en-GB" sz="1600" b="1" dirty="0">
                <a:solidFill>
                  <a:schemeClr val="accent1"/>
                </a:solidFill>
              </a:rPr>
              <a:t>Falcon 9 historical launch records</a:t>
            </a:r>
            <a:r>
              <a:rPr lang="en-GB" sz="1600" dirty="0">
                <a:solidFill>
                  <a:schemeClr val="accent1"/>
                </a:solidFill>
              </a:rPr>
              <a:t> were gathered through </a:t>
            </a:r>
            <a:r>
              <a:rPr lang="en-GB" sz="1600" b="1" dirty="0">
                <a:solidFill>
                  <a:schemeClr val="accent1"/>
                </a:solidFill>
              </a:rPr>
              <a:t>web scraping</a:t>
            </a:r>
            <a:r>
              <a:rPr lang="en-GB" sz="1600" dirty="0">
                <a:solidFill>
                  <a:schemeClr val="accent1"/>
                </a:solidFill>
              </a:rPr>
              <a:t> from a </a:t>
            </a:r>
            <a:r>
              <a:rPr lang="en-GB" sz="1600" b="1" dirty="0">
                <a:solidFill>
                  <a:schemeClr val="accent1"/>
                </a:solidFill>
              </a:rPr>
              <a:t>Wikipedia page</a:t>
            </a:r>
            <a:r>
              <a:rPr lang="en-GB" sz="1600" dirty="0">
                <a:solidFill>
                  <a:schemeClr val="accent1"/>
                </a:solidFill>
              </a:rPr>
              <a:t>.</a:t>
            </a:r>
          </a:p>
          <a:p>
            <a:r>
              <a:rPr lang="en-GB" sz="1600" b="1" dirty="0">
                <a:solidFill>
                  <a:schemeClr val="accent1"/>
                </a:solidFill>
              </a:rPr>
              <a:t>Steps Taken:</a:t>
            </a:r>
            <a:endParaRPr lang="en-GB" sz="1600" dirty="0">
              <a:solidFill>
                <a:schemeClr val="accent1"/>
              </a:solidFill>
            </a:endParaRPr>
          </a:p>
          <a:p>
            <a:pPr>
              <a:buFont typeface="+mj-lt"/>
              <a:buAutoNum type="arabicPeriod"/>
            </a:pPr>
            <a:r>
              <a:rPr lang="en-GB" sz="1600" dirty="0">
                <a:solidFill>
                  <a:schemeClr val="accent1"/>
                </a:solidFill>
              </a:rPr>
              <a:t>Utilized the </a:t>
            </a:r>
            <a:r>
              <a:rPr lang="en-GB" sz="1600" b="1" dirty="0">
                <a:solidFill>
                  <a:schemeClr val="accent1"/>
                </a:solidFill>
              </a:rPr>
              <a:t>Beautiful Soup</a:t>
            </a:r>
            <a:r>
              <a:rPr lang="en-GB" sz="1600" dirty="0">
                <a:solidFill>
                  <a:schemeClr val="accent1"/>
                </a:solidFill>
              </a:rPr>
              <a:t> library along with the </a:t>
            </a:r>
            <a:r>
              <a:rPr lang="en-GB" sz="1600" b="1" dirty="0">
                <a:solidFill>
                  <a:schemeClr val="accent1"/>
                </a:solidFill>
              </a:rPr>
              <a:t>requests</a:t>
            </a:r>
            <a:r>
              <a:rPr lang="en-GB" sz="1600" dirty="0">
                <a:solidFill>
                  <a:schemeClr val="accent1"/>
                </a:solidFill>
              </a:rPr>
              <a:t> module to fetch the webpage content.</a:t>
            </a:r>
          </a:p>
          <a:p>
            <a:pPr>
              <a:buFont typeface="+mj-lt"/>
              <a:buAutoNum type="arabicPeriod"/>
            </a:pPr>
            <a:r>
              <a:rPr lang="en-GB" sz="1600" dirty="0">
                <a:solidFill>
                  <a:schemeClr val="accent1"/>
                </a:solidFill>
              </a:rPr>
              <a:t>Extracted the </a:t>
            </a:r>
            <a:r>
              <a:rPr lang="en-GB" sz="1600" b="1" dirty="0">
                <a:solidFill>
                  <a:schemeClr val="accent1"/>
                </a:solidFill>
              </a:rPr>
              <a:t>HTML table</a:t>
            </a:r>
            <a:r>
              <a:rPr lang="en-GB" sz="1600" dirty="0">
                <a:solidFill>
                  <a:schemeClr val="accent1"/>
                </a:solidFill>
              </a:rPr>
              <a:t> containing Falcon 9 launch data.</a:t>
            </a:r>
          </a:p>
          <a:p>
            <a:pPr>
              <a:buFont typeface="+mj-lt"/>
              <a:buAutoNum type="arabicPeriod"/>
            </a:pPr>
            <a:r>
              <a:rPr lang="en-GB" sz="1600" b="1" dirty="0">
                <a:solidFill>
                  <a:schemeClr val="accent1"/>
                </a:solidFill>
              </a:rPr>
              <a:t>Parsed the HTML table</a:t>
            </a:r>
            <a:r>
              <a:rPr lang="en-GB" sz="1600" dirty="0">
                <a:solidFill>
                  <a:schemeClr val="accent1"/>
                </a:solidFill>
              </a:rPr>
              <a:t> into a structured format.</a:t>
            </a:r>
          </a:p>
          <a:p>
            <a:pPr>
              <a:buFont typeface="+mj-lt"/>
              <a:buAutoNum type="arabicPeriod"/>
            </a:pPr>
            <a:r>
              <a:rPr lang="en-GB" sz="1600" dirty="0">
                <a:solidFill>
                  <a:schemeClr val="accent1"/>
                </a:solidFill>
              </a:rPr>
              <a:t>Created a </a:t>
            </a:r>
            <a:r>
              <a:rPr lang="en-GB" sz="1600" b="1" dirty="0">
                <a:solidFill>
                  <a:schemeClr val="accent1"/>
                </a:solidFill>
              </a:rPr>
              <a:t>Pandas </a:t>
            </a:r>
            <a:r>
              <a:rPr lang="en-GB" sz="1600" b="1" dirty="0" err="1">
                <a:solidFill>
                  <a:schemeClr val="accent1"/>
                </a:solidFill>
              </a:rPr>
              <a:t>DataFrame</a:t>
            </a:r>
            <a:r>
              <a:rPr lang="en-GB" sz="1600" dirty="0">
                <a:solidFill>
                  <a:schemeClr val="accent1"/>
                </a:solidFill>
              </a:rPr>
              <a:t> to store and process the extracted data.</a:t>
            </a:r>
          </a:p>
          <a:p>
            <a:r>
              <a:rPr lang="en-GB" sz="1600" b="1" dirty="0">
                <a:solidFill>
                  <a:schemeClr val="accent1"/>
                </a:solidFill>
              </a:rPr>
              <a:t>Code Repository</a:t>
            </a:r>
            <a:br>
              <a:rPr lang="en-GB" sz="1600" dirty="0">
                <a:solidFill>
                  <a:schemeClr val="accent1"/>
                </a:solidFill>
              </a:rPr>
            </a:br>
            <a:r>
              <a:rPr lang="en-GB" sz="1600" dirty="0">
                <a:solidFill>
                  <a:schemeClr val="accent1"/>
                </a:solidFill>
              </a:rPr>
              <a:t>The complete code for the </a:t>
            </a:r>
            <a:r>
              <a:rPr lang="en-GB" sz="1600" b="1" dirty="0">
                <a:solidFill>
                  <a:schemeClr val="accent1"/>
                </a:solidFill>
              </a:rPr>
              <a:t>web scraping notebook</a:t>
            </a:r>
            <a:r>
              <a:rPr lang="en-GB" sz="1600" dirty="0">
                <a:solidFill>
                  <a:schemeClr val="accent1"/>
                </a:solidFill>
              </a:rPr>
              <a:t> is available on </a:t>
            </a:r>
            <a:r>
              <a:rPr lang="en-GB" sz="1600" b="1" dirty="0">
                <a:solidFill>
                  <a:schemeClr val="accent1"/>
                </a:solidFill>
              </a:rPr>
              <a:t>GitHub</a:t>
            </a:r>
            <a:r>
              <a:rPr lang="en-GB" sz="1600" dirty="0">
                <a:solidFill>
                  <a:schemeClr val="accent1"/>
                </a:solidFill>
              </a:rPr>
              <a:t>:</a:t>
            </a:r>
            <a:br>
              <a:rPr lang="en-GB" sz="1600" dirty="0">
                <a:solidFill>
                  <a:schemeClr val="accent1"/>
                </a:solidFill>
              </a:rPr>
            </a:br>
            <a:r>
              <a:rPr lang="en-GB" sz="1600" dirty="0">
                <a:solidFill>
                  <a:schemeClr val="accent1"/>
                </a:solidFill>
              </a:rPr>
              <a:t>👉[GitHub]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25927</TotalTime>
  <Words>3566</Words>
  <Application>Microsoft Office PowerPoint</Application>
  <PresentationFormat>Breedbeeld</PresentationFormat>
  <Paragraphs>383</Paragraphs>
  <Slides>52</Slides>
  <Notes>5</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52</vt:i4>
      </vt:variant>
    </vt:vector>
  </HeadingPairs>
  <TitlesOfParts>
    <vt:vector size="58" baseType="lpstr">
      <vt:lpstr>Abadi</vt:lpstr>
      <vt:lpstr>Arial</vt:lpstr>
      <vt:lpstr>Arial Unicode MS</vt:lpstr>
      <vt:lpstr>Calibri</vt:lpstr>
      <vt:lpstr>IBM Plex Mono SemiBold</vt:lpstr>
      <vt:lpstr>Custom Design</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Jelger Oud</cp:lastModifiedBy>
  <cp:revision>199</cp:revision>
  <dcterms:created xsi:type="dcterms:W3CDTF">2021-04-29T18:58:34Z</dcterms:created>
  <dcterms:modified xsi:type="dcterms:W3CDTF">2025-01-07T14:57:12Z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